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58" r:id="rId4"/>
    <p:sldId id="271" r:id="rId5"/>
    <p:sldId id="272" r:id="rId6"/>
    <p:sldId id="259" r:id="rId7"/>
    <p:sldId id="273" r:id="rId8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505E3EF-67EA-436B-97B2-0124C06EBD24}" styleName="Estilo medio 4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A488322-F2BA-4B5B-9748-0D474271808F}" styleName="Estilo medio 3 - 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9631B5-78F2-41C9-869B-9F39066F8104}" styleName="Estilo medio 3 - Énfasis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3" autoAdjust="0"/>
    <p:restoredTop sz="94647" autoAdjust="0"/>
  </p:normalViewPr>
  <p:slideViewPr>
    <p:cSldViewPr>
      <p:cViewPr varScale="1">
        <p:scale>
          <a:sx n="74" d="100"/>
          <a:sy n="74" d="100"/>
        </p:scale>
        <p:origin x="-76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014B30-8375-4BBC-8A10-2E6C50801A4B}" type="datetimeFigureOut">
              <a:rPr lang="es-ES" smtClean="0"/>
              <a:pPr/>
              <a:t>21/05/2009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CBE4D8-E911-433C-8ECA-2B799D4D4EF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8DA370-3969-451D-B8D0-954977A93D5C}" type="datetimeFigureOut">
              <a:rPr lang="es-ES" smtClean="0"/>
              <a:pPr/>
              <a:t>21/05/2009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C7EBCD-CC8A-4870-9804-28C58819FAE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Título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5" name="24 Subtítulo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1" name="30 Marcador de fecha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F620BEF-31C5-42B8-AED6-651B68DA5936}" type="datetime1">
              <a:rPr lang="es-ES" smtClean="0"/>
              <a:pPr/>
              <a:t>21/05/2009</a:t>
            </a:fld>
            <a:endParaRPr lang="es-ES"/>
          </a:p>
        </p:txBody>
      </p:sp>
      <p:sp>
        <p:nvSpPr>
          <p:cNvPr id="18" name="1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A213479-4A68-4A65-8470-1163DA3CED9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65DEEE-281E-48C7-818D-8BCBADEB2E92}" type="datetime1">
              <a:rPr lang="es-ES" smtClean="0"/>
              <a:pPr/>
              <a:t>21/05/2009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213479-4A68-4A65-8470-1163DA3CED9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6108C5C4-60BE-46D1-8C8D-EE45EF68B393}" type="datetime1">
              <a:rPr lang="es-ES" smtClean="0"/>
              <a:pPr/>
              <a:t>21/05/2009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A213479-4A68-4A65-8470-1163DA3CED9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D94FCA-35A9-4040-B7CB-E6BD0F3992B3}" type="datetime1">
              <a:rPr lang="es-ES" smtClean="0"/>
              <a:pPr/>
              <a:t>21/05/2009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213479-4A68-4A65-8470-1163DA3CED9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EC04131-F784-4B84-95A1-9DB8A27F6547}" type="datetime1">
              <a:rPr lang="es-ES" smtClean="0"/>
              <a:pPr/>
              <a:t>21/05/2009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EA213479-4A68-4A65-8470-1163DA3CED9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95B8C1-5C88-429E-898F-4D267DBD6934}" type="datetime1">
              <a:rPr lang="es-ES" smtClean="0"/>
              <a:pPr/>
              <a:t>21/05/2009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213479-4A68-4A65-8470-1163DA3CED9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4CDA5E-5B71-453D-9F50-F2BCD4B16C69}" type="datetime1">
              <a:rPr lang="es-ES" smtClean="0"/>
              <a:pPr/>
              <a:t>21/05/2009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213479-4A68-4A65-8470-1163DA3CED9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05802A-0841-453B-8ED0-4AC8110C7037}" type="datetime1">
              <a:rPr lang="es-ES" smtClean="0"/>
              <a:pPr/>
              <a:t>21/05/2009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213479-4A68-4A65-8470-1163DA3CED9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90FBF3D-BB5D-4F0B-9F67-B736020546C9}" type="datetime1">
              <a:rPr lang="es-ES" smtClean="0"/>
              <a:pPr/>
              <a:t>21/05/2009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213479-4A68-4A65-8470-1163DA3CED9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95F0F7-A750-4B78-A870-92133ACDA71C}" type="datetime1">
              <a:rPr lang="es-ES" smtClean="0"/>
              <a:pPr/>
              <a:t>21/05/2009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213479-4A68-4A65-8470-1163DA3CED9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A81989-BA24-47CB-B74C-D917F0ABA564}" type="datetime1">
              <a:rPr lang="es-ES" smtClean="0"/>
              <a:pPr/>
              <a:t>21/05/2009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213479-4A68-4A65-8470-1163DA3CED90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0" name="9 Marcador de posición de imagen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5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2 Marcador de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1" name="30 Marcador de texto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7" name="26 Marcador de fecha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DA64E899-CE5D-44BD-9A84-0DDD4B99C00C}" type="datetime1">
              <a:rPr lang="es-ES" smtClean="0"/>
              <a:pPr/>
              <a:t>21/05/2009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A213479-4A68-4A65-8470-1163DA3CED9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457200" y="1981200"/>
            <a:ext cx="7239000" cy="899160"/>
          </a:xfrm>
        </p:spPr>
        <p:txBody>
          <a:bodyPr>
            <a:normAutofit fontScale="90000"/>
          </a:bodyPr>
          <a:lstStyle/>
          <a:p>
            <a:pPr algn="ctr"/>
            <a:r>
              <a:rPr lang="es-ES" sz="4400" dirty="0" smtClean="0"/>
              <a:t>Diseño de un microprocesador en </a:t>
            </a:r>
            <a:r>
              <a:rPr lang="es-ES" sz="4400" dirty="0" err="1" smtClean="0"/>
              <a:t>vhdl</a:t>
            </a:r>
            <a:endParaRPr lang="es-ES" sz="4400" dirty="0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457200" y="4724400"/>
            <a:ext cx="7239000" cy="1731336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es-ES" sz="1800" dirty="0" smtClean="0">
                <a:solidFill>
                  <a:srgbClr val="002060"/>
                </a:solidFill>
                <a:latin typeface="Adobe Caslon Pro Bold" pitchFamily="18" charset="0"/>
              </a:rPr>
              <a:t>Miriam Puente García 71449758M</a:t>
            </a:r>
          </a:p>
          <a:p>
            <a:pPr algn="r">
              <a:buNone/>
            </a:pPr>
            <a:r>
              <a:rPr lang="es-ES" sz="1800" dirty="0" err="1" smtClean="0">
                <a:solidFill>
                  <a:srgbClr val="002060"/>
                </a:solidFill>
                <a:latin typeface="Adobe Caslon Pro Bold" pitchFamily="18" charset="0"/>
              </a:rPr>
              <a:t>Jose</a:t>
            </a:r>
            <a:r>
              <a:rPr lang="es-ES" sz="1800" dirty="0" smtClean="0">
                <a:solidFill>
                  <a:srgbClr val="002060"/>
                </a:solidFill>
                <a:latin typeface="Adobe Caslon Pro Bold" pitchFamily="18" charset="0"/>
              </a:rPr>
              <a:t> Alberto Benítez </a:t>
            </a:r>
            <a:r>
              <a:rPr lang="es-ES" sz="1800" dirty="0" err="1" smtClean="0">
                <a:solidFill>
                  <a:srgbClr val="002060"/>
                </a:solidFill>
                <a:latin typeface="Adobe Caslon Pro Bold" pitchFamily="18" charset="0"/>
              </a:rPr>
              <a:t>Andrades</a:t>
            </a:r>
            <a:r>
              <a:rPr lang="es-ES" sz="1800" dirty="0" smtClean="0">
                <a:solidFill>
                  <a:srgbClr val="002060"/>
                </a:solidFill>
                <a:latin typeface="Adobe Caslon Pro Bold" pitchFamily="18" charset="0"/>
              </a:rPr>
              <a:t> 71454586A</a:t>
            </a:r>
          </a:p>
          <a:p>
            <a:pPr algn="r">
              <a:buNone/>
            </a:pPr>
            <a:r>
              <a:rPr lang="es-ES" sz="1800" dirty="0" smtClean="0">
                <a:solidFill>
                  <a:srgbClr val="002060"/>
                </a:solidFill>
                <a:latin typeface="Adobe Caslon Pro Bold" pitchFamily="18" charset="0"/>
              </a:rPr>
              <a:t>Ingeniería en Informática</a:t>
            </a:r>
          </a:p>
          <a:p>
            <a:pPr algn="r">
              <a:buNone/>
            </a:pPr>
            <a:r>
              <a:rPr lang="es-ES" sz="1800" dirty="0" smtClean="0">
                <a:solidFill>
                  <a:srgbClr val="002060"/>
                </a:solidFill>
                <a:latin typeface="Adobe Caslon Pro Bold" pitchFamily="18" charset="0"/>
              </a:rPr>
              <a:t>Universidad de León</a:t>
            </a:r>
            <a:endParaRPr lang="es-ES" sz="1800" dirty="0">
              <a:solidFill>
                <a:srgbClr val="002060"/>
              </a:solidFill>
              <a:latin typeface="Adobe Caslon Pro Bol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441960"/>
          </a:xfrm>
        </p:spPr>
        <p:txBody>
          <a:bodyPr>
            <a:noAutofit/>
          </a:bodyPr>
          <a:lstStyle/>
          <a:p>
            <a:pPr lvl="0" algn="ctr"/>
            <a:r>
              <a:rPr lang="es-ES" sz="2800" dirty="0" smtClean="0"/>
              <a:t/>
            </a:r>
            <a:br>
              <a:rPr lang="es-ES" sz="2800" dirty="0" smtClean="0"/>
            </a:br>
            <a:r>
              <a:rPr lang="es-ES" sz="2800" dirty="0" smtClean="0"/>
              <a:t>Introducción</a:t>
            </a:r>
            <a:endParaRPr lang="es-ES" sz="2800" dirty="0"/>
          </a:p>
        </p:txBody>
      </p:sp>
      <p:sp>
        <p:nvSpPr>
          <p:cNvPr id="6" name="5 Marcador de contenido"/>
          <p:cNvSpPr>
            <a:spLocks noGrp="1"/>
          </p:cNvSpPr>
          <p:nvPr>
            <p:ph idx="1"/>
          </p:nvPr>
        </p:nvSpPr>
        <p:spPr>
          <a:xfrm>
            <a:off x="609600" y="1295400"/>
            <a:ext cx="7239000" cy="4846320"/>
          </a:xfrm>
        </p:spPr>
        <p:txBody>
          <a:bodyPr/>
          <a:lstStyle/>
          <a:p>
            <a:r>
              <a:rPr lang="es-ES" dirty="0" smtClean="0"/>
              <a:t>Microprocesador básico, 16 instrucciones</a:t>
            </a:r>
          </a:p>
          <a:p>
            <a:r>
              <a:rPr lang="es-ES" dirty="0" smtClean="0"/>
              <a:t>Cada instrucción 16 bits</a:t>
            </a:r>
          </a:p>
          <a:p>
            <a:pPr lvl="1"/>
            <a:r>
              <a:rPr lang="es-ES" dirty="0" smtClean="0"/>
              <a:t>4 primeros : Instrucción a ejecutar.</a:t>
            </a:r>
          </a:p>
          <a:p>
            <a:pPr lvl="1"/>
            <a:r>
              <a:rPr lang="es-ES" dirty="0" smtClean="0"/>
              <a:t>12 restantes: Dirección.</a:t>
            </a:r>
          </a:p>
          <a:p>
            <a:r>
              <a:rPr lang="es-ES" dirty="0" smtClean="0"/>
              <a:t>4 Grupos:</a:t>
            </a:r>
          </a:p>
          <a:p>
            <a:pPr lvl="1"/>
            <a:r>
              <a:rPr lang="es-ES" dirty="0" smtClean="0"/>
              <a:t>Aritméticas: ADD, SUB, INC , DEC.</a:t>
            </a:r>
          </a:p>
          <a:p>
            <a:pPr lvl="1"/>
            <a:r>
              <a:rPr lang="es-ES" dirty="0" smtClean="0"/>
              <a:t>Lógicas: AND , OR, INV, SRR.</a:t>
            </a:r>
          </a:p>
          <a:p>
            <a:pPr lvl="1"/>
            <a:r>
              <a:rPr lang="es-ES" dirty="0" smtClean="0"/>
              <a:t>Transferencia: LDA, LDB, CLR, SPC.</a:t>
            </a:r>
          </a:p>
          <a:p>
            <a:pPr lvl="1"/>
            <a:r>
              <a:rPr lang="es-ES" dirty="0" smtClean="0"/>
              <a:t>Saltos: JMP, BRZ, BSC, BSV.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28600"/>
            <a:ext cx="7239000" cy="533400"/>
          </a:xfrm>
        </p:spPr>
        <p:txBody>
          <a:bodyPr>
            <a:normAutofit fontScale="90000"/>
          </a:bodyPr>
          <a:lstStyle/>
          <a:p>
            <a:pPr algn="ctr"/>
            <a:r>
              <a:rPr lang="es-ES" sz="2800" dirty="0" smtClean="0"/>
              <a:t>Configuración de un microprocesador</a:t>
            </a:r>
            <a:endParaRPr lang="es-ES" sz="2800" dirty="0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Formado por:</a:t>
            </a:r>
          </a:p>
          <a:p>
            <a:pPr lvl="2"/>
            <a:r>
              <a:rPr lang="es-ES" sz="2200" dirty="0" smtClean="0"/>
              <a:t>- Bus de datos de 16 líneas: datos e instrucciones de 16 bits</a:t>
            </a:r>
          </a:p>
          <a:p>
            <a:pPr lvl="2"/>
            <a:r>
              <a:rPr lang="es-ES" sz="2200" dirty="0" smtClean="0"/>
              <a:t>- Bus de direcciones de 14 líneas: mapa de memoria de 4K</a:t>
            </a:r>
          </a:p>
          <a:p>
            <a:pPr lvl="2"/>
            <a:r>
              <a:rPr lang="es-ES" sz="2200" dirty="0" smtClean="0"/>
              <a:t>- Bus de control con las tres líneas básicas: R/W, DIRV y DATV</a:t>
            </a:r>
          </a:p>
          <a:p>
            <a:pPr lvl="2"/>
            <a:r>
              <a:rPr lang="es-ES" sz="2200" dirty="0" smtClean="0"/>
              <a:t>- Entradas de reloj CK, inicialización </a:t>
            </a:r>
            <a:r>
              <a:rPr lang="es-ES" sz="2200" i="1" dirty="0" smtClean="0"/>
              <a:t>(</a:t>
            </a:r>
            <a:r>
              <a:rPr lang="es-ES" sz="2200" i="1" dirty="0" err="1" smtClean="0"/>
              <a:t>Reset</a:t>
            </a:r>
            <a:r>
              <a:rPr lang="es-ES" sz="2200" i="1" dirty="0" smtClean="0"/>
              <a:t>) </a:t>
            </a:r>
            <a:r>
              <a:rPr lang="es-ES" sz="2200" dirty="0" smtClean="0"/>
              <a:t>RS y alimentación.</a:t>
            </a:r>
          </a:p>
          <a:p>
            <a:pPr lvl="1"/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28600"/>
            <a:ext cx="7239000" cy="533400"/>
          </a:xfrm>
        </p:spPr>
        <p:txBody>
          <a:bodyPr>
            <a:normAutofit fontScale="90000"/>
          </a:bodyPr>
          <a:lstStyle/>
          <a:p>
            <a:pPr algn="ctr"/>
            <a:r>
              <a:rPr lang="es-ES" sz="2800" dirty="0" smtClean="0"/>
              <a:t>Configuración de un microprocesador</a:t>
            </a:r>
            <a:endParaRPr lang="es-ES" sz="2800" dirty="0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s-ES" dirty="0" smtClean="0"/>
              <a:t>Partes de un microprocesador</a:t>
            </a: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1371600" y="2308225"/>
          <a:ext cx="5699125" cy="2644775"/>
        </p:xfrm>
        <a:graphic>
          <a:graphicData uri="http://schemas.openxmlformats.org/presentationml/2006/ole">
            <p:oleObj spid="_x0000_s1026" name="Visio" r:id="rId3" imgW="5698573" imgH="2643987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28600"/>
            <a:ext cx="7239000" cy="533400"/>
          </a:xfrm>
        </p:spPr>
        <p:txBody>
          <a:bodyPr>
            <a:normAutofit fontScale="90000"/>
          </a:bodyPr>
          <a:lstStyle/>
          <a:p>
            <a:pPr algn="ctr"/>
            <a:r>
              <a:rPr lang="es-ES" sz="2800" dirty="0" smtClean="0"/>
              <a:t>Configuración de un microprocesador</a:t>
            </a:r>
            <a:endParaRPr lang="es-ES" sz="2800" dirty="0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Se divide en 2 partes fundamentalmente:</a:t>
            </a:r>
          </a:p>
          <a:p>
            <a:pPr lvl="1"/>
            <a:r>
              <a:rPr lang="es-ES" dirty="0" smtClean="0"/>
              <a:t>Parte Operativa: está formada por:</a:t>
            </a:r>
          </a:p>
          <a:p>
            <a:pPr lvl="4"/>
            <a:r>
              <a:rPr lang="es-ES" dirty="0" smtClean="0"/>
              <a:t>ALU</a:t>
            </a:r>
          </a:p>
          <a:p>
            <a:pPr lvl="4"/>
            <a:r>
              <a:rPr lang="es-ES" dirty="0" smtClean="0"/>
              <a:t>Registros acumuladores A, B (</a:t>
            </a:r>
            <a:r>
              <a:rPr lang="es-ES" dirty="0" err="1" smtClean="0"/>
              <a:t>operandos</a:t>
            </a:r>
            <a:r>
              <a:rPr lang="es-ES" dirty="0" smtClean="0"/>
              <a:t> y resultado)</a:t>
            </a:r>
          </a:p>
          <a:p>
            <a:pPr lvl="4"/>
            <a:r>
              <a:rPr lang="es-ES" dirty="0" err="1" smtClean="0"/>
              <a:t>Biestables</a:t>
            </a:r>
            <a:r>
              <a:rPr lang="es-ES" dirty="0" smtClean="0"/>
              <a:t> </a:t>
            </a:r>
            <a:r>
              <a:rPr lang="es-ES" dirty="0" smtClean="0"/>
              <a:t>C (acarreo) , N (nulo) y V (desbordamiento)</a:t>
            </a:r>
            <a:endParaRPr lang="es-ES" dirty="0" smtClean="0"/>
          </a:p>
          <a:p>
            <a:pPr lvl="1"/>
            <a:r>
              <a:rPr lang="es-ES" dirty="0" smtClean="0"/>
              <a:t>Unidad de Control</a:t>
            </a:r>
            <a:r>
              <a:rPr lang="es-ES" dirty="0" smtClean="0"/>
              <a:t>:</a:t>
            </a:r>
          </a:p>
          <a:p>
            <a:pPr lvl="4"/>
            <a:r>
              <a:rPr lang="es-ES" dirty="0" smtClean="0"/>
              <a:t>Contador PC</a:t>
            </a:r>
          </a:p>
          <a:p>
            <a:pPr lvl="4"/>
            <a:r>
              <a:rPr lang="es-ES" dirty="0" smtClean="0"/>
              <a:t>Registro de Instrucciones RI</a:t>
            </a:r>
          </a:p>
          <a:p>
            <a:pPr lvl="4"/>
            <a:r>
              <a:rPr lang="es-ES" dirty="0" smtClean="0"/>
              <a:t>CC , controla los ciclos de reloj</a:t>
            </a:r>
            <a:endParaRPr lang="es-E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18160"/>
          </a:xfrm>
        </p:spPr>
        <p:txBody>
          <a:bodyPr>
            <a:normAutofit/>
          </a:bodyPr>
          <a:lstStyle/>
          <a:p>
            <a:r>
              <a:rPr lang="es-ES" sz="2800" dirty="0" smtClean="0"/>
              <a:t>Repertorio de instrucciones</a:t>
            </a:r>
            <a:endParaRPr lang="es-ES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s-ES" dirty="0" smtClean="0">
                <a:solidFill>
                  <a:schemeClr val="tx1"/>
                </a:solidFill>
              </a:rPr>
              <a:t>Instrucciones aritméticas y lógicas</a:t>
            </a:r>
            <a:endParaRPr lang="es-ES" dirty="0" smtClean="0">
              <a:solidFill>
                <a:schemeClr val="tx1"/>
              </a:solidFill>
            </a:endParaRPr>
          </a:p>
          <a:p>
            <a:pPr lvl="1">
              <a:buNone/>
            </a:pPr>
            <a:endParaRPr lang="es-ES" dirty="0">
              <a:solidFill>
                <a:schemeClr val="tx1"/>
              </a:solidFill>
            </a:endParaRPr>
          </a:p>
        </p:txBody>
      </p:sp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1066800" y="2362200"/>
          <a:ext cx="6248400" cy="36576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762000"/>
                <a:gridCol w="914400"/>
                <a:gridCol w="1219200"/>
                <a:gridCol w="3352800"/>
              </a:tblGrid>
              <a:tr h="406400">
                <a:tc>
                  <a:txBody>
                    <a:bodyPr/>
                    <a:lstStyle/>
                    <a:p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CÓDIGO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OPERACIÓN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Indicadores afectados</a:t>
                      </a:r>
                      <a:endParaRPr lang="es-ES" sz="1400" dirty="0"/>
                    </a:p>
                  </a:txBody>
                  <a:tcPr/>
                </a:tc>
              </a:tr>
              <a:tr h="406400"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ADD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0000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A + B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Z</a:t>
                      </a:r>
                      <a:r>
                        <a:rPr lang="es-ES" sz="1400" baseline="0" dirty="0" smtClean="0"/>
                        <a:t> (nulo),C(acarreo),V (desbordamiento)</a:t>
                      </a:r>
                      <a:endParaRPr lang="es-ES" sz="1400" dirty="0"/>
                    </a:p>
                  </a:txBody>
                  <a:tcPr/>
                </a:tc>
              </a:tr>
              <a:tr h="406400"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SUB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0001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A – B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/>
                        <a:t>Z</a:t>
                      </a:r>
                      <a:r>
                        <a:rPr lang="es-ES" sz="1400" baseline="0" dirty="0" smtClean="0"/>
                        <a:t> (nulo),C(acarreo),V (desbordamiento)</a:t>
                      </a:r>
                      <a:endParaRPr lang="es-ES" sz="1400" dirty="0" smtClean="0"/>
                    </a:p>
                  </a:txBody>
                  <a:tcPr/>
                </a:tc>
              </a:tr>
              <a:tr h="406400"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AND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0010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A “y” B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Z</a:t>
                      </a:r>
                      <a:r>
                        <a:rPr lang="es-ES" sz="1400" baseline="0" dirty="0" smtClean="0"/>
                        <a:t> (nulo)</a:t>
                      </a:r>
                      <a:endParaRPr lang="es-ES" sz="1400" dirty="0"/>
                    </a:p>
                  </a:txBody>
                  <a:tcPr/>
                </a:tc>
              </a:tr>
              <a:tr h="406400"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ORA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0011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A</a:t>
                      </a:r>
                      <a:r>
                        <a:rPr lang="es-ES" sz="1400" baseline="0" dirty="0" smtClean="0"/>
                        <a:t> “o” B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Z</a:t>
                      </a:r>
                      <a:r>
                        <a:rPr lang="es-ES" sz="1400" baseline="0" dirty="0" smtClean="0"/>
                        <a:t> (nulo)</a:t>
                      </a:r>
                      <a:endParaRPr lang="es-ES" sz="1400" dirty="0"/>
                    </a:p>
                  </a:txBody>
                  <a:tcPr/>
                </a:tc>
              </a:tr>
              <a:tr h="406400"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INC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0100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A</a:t>
                      </a:r>
                      <a:r>
                        <a:rPr lang="es-ES" sz="1400" baseline="0" dirty="0" smtClean="0"/>
                        <a:t> + 1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/>
                        <a:t>Z</a:t>
                      </a:r>
                      <a:r>
                        <a:rPr lang="es-ES" sz="1400" baseline="0" dirty="0" smtClean="0"/>
                        <a:t> (nulo)</a:t>
                      </a:r>
                      <a:endParaRPr lang="es-ES" sz="1400" dirty="0" smtClean="0"/>
                    </a:p>
                  </a:txBody>
                  <a:tcPr/>
                </a:tc>
              </a:tr>
              <a:tr h="406400"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DEC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0101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A – 1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/>
                        <a:t>Z</a:t>
                      </a:r>
                      <a:r>
                        <a:rPr lang="es-ES" sz="1400" baseline="0" dirty="0" smtClean="0"/>
                        <a:t> (nulo)</a:t>
                      </a:r>
                      <a:endParaRPr lang="es-ES" sz="1400" dirty="0" smtClean="0"/>
                    </a:p>
                  </a:txBody>
                  <a:tcPr/>
                </a:tc>
              </a:tr>
              <a:tr h="406400"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INV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0110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A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/>
                        <a:t>Z</a:t>
                      </a:r>
                      <a:r>
                        <a:rPr lang="es-ES" sz="1400" baseline="0" dirty="0" smtClean="0"/>
                        <a:t> (nulo)</a:t>
                      </a:r>
                      <a:endParaRPr lang="es-ES" sz="1400" dirty="0" smtClean="0"/>
                    </a:p>
                  </a:txBody>
                  <a:tcPr/>
                </a:tc>
              </a:tr>
              <a:tr h="406400"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SRR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0111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A </a:t>
                      </a:r>
                      <a:r>
                        <a:rPr lang="es-ES" sz="1400" dirty="0" smtClean="0">
                          <a:sym typeface="Wingdings" pitchFamily="2" charset="2"/>
                        </a:rPr>
                        <a:t>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/>
                        <a:t>Z</a:t>
                      </a:r>
                      <a:r>
                        <a:rPr lang="es-ES" sz="1400" baseline="0" dirty="0" smtClean="0"/>
                        <a:t> (nulo), C(acarreo)</a:t>
                      </a:r>
                      <a:endParaRPr lang="es-ES" sz="1400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18160"/>
          </a:xfrm>
        </p:spPr>
        <p:txBody>
          <a:bodyPr>
            <a:normAutofit/>
          </a:bodyPr>
          <a:lstStyle/>
          <a:p>
            <a:r>
              <a:rPr lang="es-ES" sz="2800" dirty="0" smtClean="0"/>
              <a:t>Repertorio de instrucciones</a:t>
            </a:r>
            <a:endParaRPr lang="es-ES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s-ES" dirty="0" smtClean="0">
                <a:solidFill>
                  <a:schemeClr val="tx1"/>
                </a:solidFill>
              </a:rPr>
              <a:t>Instrucciones de transferencia de memoria y de salto</a:t>
            </a:r>
            <a:endParaRPr lang="es-ES" dirty="0" smtClean="0">
              <a:solidFill>
                <a:schemeClr val="tx1"/>
              </a:solidFill>
            </a:endParaRPr>
          </a:p>
          <a:p>
            <a:pPr lvl="1">
              <a:buNone/>
            </a:pPr>
            <a:endParaRPr lang="es-ES" dirty="0">
              <a:solidFill>
                <a:schemeClr val="tx1"/>
              </a:solidFill>
            </a:endParaRPr>
          </a:p>
        </p:txBody>
      </p:sp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1066800" y="2438400"/>
          <a:ext cx="6248400" cy="36576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609600"/>
                <a:gridCol w="838200"/>
                <a:gridCol w="2895600"/>
                <a:gridCol w="1905000"/>
              </a:tblGrid>
              <a:tr h="406400">
                <a:tc>
                  <a:txBody>
                    <a:bodyPr/>
                    <a:lstStyle/>
                    <a:p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CÓDIGO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OPERACIÓN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INDICADORES</a:t>
                      </a:r>
                      <a:endParaRPr lang="es-ES" sz="1400" dirty="0"/>
                    </a:p>
                  </a:txBody>
                  <a:tcPr/>
                </a:tc>
              </a:tr>
              <a:tr h="406400"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LDA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1000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memoria</a:t>
                      </a:r>
                      <a:r>
                        <a:rPr lang="es-ES" sz="1400" baseline="0" dirty="0" smtClean="0"/>
                        <a:t> (DIR) </a:t>
                      </a:r>
                      <a:r>
                        <a:rPr lang="es-ES" sz="1400" baseline="0" dirty="0" smtClean="0">
                          <a:sym typeface="Wingdings" pitchFamily="2" charset="2"/>
                        </a:rPr>
                        <a:t> A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No afectan</a:t>
                      </a:r>
                      <a:r>
                        <a:rPr lang="es-ES" sz="1400" baseline="0" dirty="0" smtClean="0"/>
                        <a:t> a ninguno</a:t>
                      </a:r>
                      <a:endParaRPr lang="es-ES" sz="1400" dirty="0"/>
                    </a:p>
                  </a:txBody>
                  <a:tcPr/>
                </a:tc>
              </a:tr>
              <a:tr h="406400"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LDB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1001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memoria</a:t>
                      </a:r>
                      <a:r>
                        <a:rPr lang="es-ES" sz="1400" baseline="0" dirty="0" smtClean="0"/>
                        <a:t> (DIR) </a:t>
                      </a:r>
                      <a:r>
                        <a:rPr lang="es-ES" sz="1400" baseline="0" dirty="0" smtClean="0">
                          <a:sym typeface="Wingdings" pitchFamily="2" charset="2"/>
                        </a:rPr>
                        <a:t> B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/>
                        <a:t>No afectan</a:t>
                      </a:r>
                      <a:r>
                        <a:rPr lang="es-ES" sz="1400" baseline="0" dirty="0" smtClean="0"/>
                        <a:t> a ninguno</a:t>
                      </a:r>
                      <a:endParaRPr lang="es-ES" sz="1400" dirty="0" smtClean="0"/>
                    </a:p>
                  </a:txBody>
                  <a:tcPr/>
                </a:tc>
              </a:tr>
              <a:tr h="406400"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CLR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1010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0 </a:t>
                      </a:r>
                      <a:r>
                        <a:rPr lang="es-ES" sz="1400" dirty="0" smtClean="0">
                          <a:sym typeface="Wingdings" pitchFamily="2" charset="2"/>
                        </a:rPr>
                        <a:t> </a:t>
                      </a:r>
                      <a:r>
                        <a:rPr lang="es-ES" sz="1400" dirty="0" smtClean="0"/>
                        <a:t>memoria</a:t>
                      </a:r>
                      <a:r>
                        <a:rPr lang="es-ES" sz="1400" baseline="0" dirty="0" smtClean="0"/>
                        <a:t> (DIR); 0 </a:t>
                      </a:r>
                      <a:r>
                        <a:rPr lang="es-ES" sz="1400" baseline="0" dirty="0" smtClean="0">
                          <a:sym typeface="Wingdings" pitchFamily="2" charset="2"/>
                        </a:rPr>
                        <a:t> B;0  C 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C (acarreo)</a:t>
                      </a:r>
                      <a:endParaRPr lang="es-ES" sz="1400" dirty="0"/>
                    </a:p>
                  </a:txBody>
                  <a:tcPr/>
                </a:tc>
              </a:tr>
              <a:tr h="406400"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SPC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1011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PC </a:t>
                      </a:r>
                      <a:r>
                        <a:rPr lang="es-ES" sz="1400" dirty="0" smtClean="0">
                          <a:sym typeface="Wingdings" pitchFamily="2" charset="2"/>
                        </a:rPr>
                        <a:t> memoria</a:t>
                      </a:r>
                      <a:r>
                        <a:rPr lang="es-ES" sz="1400" baseline="0" dirty="0" smtClean="0">
                          <a:sym typeface="Wingdings" pitchFamily="2" charset="2"/>
                        </a:rPr>
                        <a:t> (DIR)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No afectan</a:t>
                      </a:r>
                      <a:r>
                        <a:rPr lang="es-ES" sz="1400" baseline="0" dirty="0" smtClean="0"/>
                        <a:t> a ninguno</a:t>
                      </a:r>
                      <a:endParaRPr lang="es-ES" sz="1400" dirty="0"/>
                    </a:p>
                  </a:txBody>
                  <a:tcPr/>
                </a:tc>
              </a:tr>
              <a:tr h="406400"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JMP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1100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/>
                        <a:t>DIR </a:t>
                      </a:r>
                      <a:r>
                        <a:rPr lang="es-ES" sz="1400" b="1" dirty="0" smtClean="0">
                          <a:sym typeface="Wingdings" pitchFamily="2" charset="2"/>
                        </a:rPr>
                        <a:t></a:t>
                      </a:r>
                      <a:r>
                        <a:rPr lang="es-ES" sz="1400" b="0" dirty="0" smtClean="0">
                          <a:sym typeface="Wingdings" pitchFamily="2" charset="2"/>
                        </a:rPr>
                        <a:t> PC (incondicional)</a:t>
                      </a:r>
                      <a:endParaRPr lang="es-E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No afectan</a:t>
                      </a:r>
                      <a:r>
                        <a:rPr lang="es-ES" sz="1400" baseline="0" dirty="0" smtClean="0"/>
                        <a:t> a ninguno</a:t>
                      </a:r>
                      <a:endParaRPr lang="es-ES" sz="1400" dirty="0"/>
                    </a:p>
                  </a:txBody>
                  <a:tcPr/>
                </a:tc>
              </a:tr>
              <a:tr h="406400"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BRZ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1101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/>
                        <a:t>DIR </a:t>
                      </a:r>
                      <a:r>
                        <a:rPr lang="es-ES" sz="1400" b="1" dirty="0" smtClean="0">
                          <a:sym typeface="Wingdings" pitchFamily="2" charset="2"/>
                        </a:rPr>
                        <a:t></a:t>
                      </a:r>
                      <a:r>
                        <a:rPr lang="es-ES" sz="1400" b="0" dirty="0" smtClean="0">
                          <a:sym typeface="Wingdings" pitchFamily="2" charset="2"/>
                        </a:rPr>
                        <a:t> PC si </a:t>
                      </a:r>
                      <a:r>
                        <a:rPr lang="es-ES" sz="1400" b="1" dirty="0" smtClean="0">
                          <a:sym typeface="Wingdings" pitchFamily="2" charset="2"/>
                        </a:rPr>
                        <a:t>Z </a:t>
                      </a:r>
                      <a:r>
                        <a:rPr lang="es-ES" sz="1400" b="0" dirty="0" smtClean="0">
                          <a:sym typeface="Wingdings" pitchFamily="2" charset="2"/>
                        </a:rPr>
                        <a:t>=</a:t>
                      </a:r>
                      <a:r>
                        <a:rPr lang="es-ES" sz="1400" b="0" baseline="0" dirty="0" smtClean="0">
                          <a:sym typeface="Wingdings" pitchFamily="2" charset="2"/>
                        </a:rPr>
                        <a:t> 1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No afectan</a:t>
                      </a:r>
                      <a:r>
                        <a:rPr lang="es-ES" sz="1400" baseline="0" dirty="0" smtClean="0"/>
                        <a:t> a ninguno</a:t>
                      </a:r>
                      <a:endParaRPr lang="es-ES" sz="1400" dirty="0"/>
                    </a:p>
                  </a:txBody>
                  <a:tcPr/>
                </a:tc>
              </a:tr>
              <a:tr h="406400"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BRC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smtClean="0"/>
                        <a:t>1110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/>
                        <a:t>DIR </a:t>
                      </a:r>
                      <a:r>
                        <a:rPr lang="es-ES" sz="1400" b="1" dirty="0" smtClean="0">
                          <a:sym typeface="Wingdings" pitchFamily="2" charset="2"/>
                        </a:rPr>
                        <a:t></a:t>
                      </a:r>
                      <a:r>
                        <a:rPr lang="es-ES" sz="1400" b="0" dirty="0" smtClean="0">
                          <a:sym typeface="Wingdings" pitchFamily="2" charset="2"/>
                        </a:rPr>
                        <a:t> PC si </a:t>
                      </a:r>
                      <a:r>
                        <a:rPr lang="es-ES" sz="1400" b="1" dirty="0" smtClean="0">
                          <a:sym typeface="Wingdings" pitchFamily="2" charset="2"/>
                        </a:rPr>
                        <a:t>C </a:t>
                      </a:r>
                      <a:r>
                        <a:rPr lang="es-ES" sz="1400" b="0" dirty="0" smtClean="0">
                          <a:sym typeface="Wingdings" pitchFamily="2" charset="2"/>
                        </a:rPr>
                        <a:t>=</a:t>
                      </a:r>
                      <a:r>
                        <a:rPr lang="es-ES" sz="1400" b="0" baseline="0" dirty="0" smtClean="0">
                          <a:sym typeface="Wingdings" pitchFamily="2" charset="2"/>
                        </a:rPr>
                        <a:t> 1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No afectan</a:t>
                      </a:r>
                      <a:r>
                        <a:rPr lang="es-ES" sz="1400" baseline="0" dirty="0" smtClean="0"/>
                        <a:t> a ninguno</a:t>
                      </a:r>
                      <a:endParaRPr lang="es-ES" sz="1400" dirty="0"/>
                    </a:p>
                  </a:txBody>
                  <a:tcPr/>
                </a:tc>
              </a:tr>
              <a:tr h="406400"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BRV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1111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/>
                        <a:t>DIR </a:t>
                      </a:r>
                      <a:r>
                        <a:rPr lang="es-ES" sz="1400" b="1" dirty="0" smtClean="0">
                          <a:sym typeface="Wingdings" pitchFamily="2" charset="2"/>
                        </a:rPr>
                        <a:t></a:t>
                      </a:r>
                      <a:r>
                        <a:rPr lang="es-ES" sz="1400" b="0" dirty="0" smtClean="0">
                          <a:sym typeface="Wingdings" pitchFamily="2" charset="2"/>
                        </a:rPr>
                        <a:t> PC si </a:t>
                      </a:r>
                      <a:r>
                        <a:rPr lang="es-ES" sz="1400" b="1" dirty="0" smtClean="0">
                          <a:sym typeface="Wingdings" pitchFamily="2" charset="2"/>
                        </a:rPr>
                        <a:t>V </a:t>
                      </a:r>
                      <a:r>
                        <a:rPr lang="es-ES" sz="1400" b="0" dirty="0" smtClean="0">
                          <a:sym typeface="Wingdings" pitchFamily="2" charset="2"/>
                        </a:rPr>
                        <a:t>=</a:t>
                      </a:r>
                      <a:r>
                        <a:rPr lang="es-ES" sz="1400" b="0" baseline="0" dirty="0" smtClean="0">
                          <a:sym typeface="Wingdings" pitchFamily="2" charset="2"/>
                        </a:rPr>
                        <a:t> 1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No afectan</a:t>
                      </a:r>
                      <a:r>
                        <a:rPr lang="es-ES" sz="1400" baseline="0" dirty="0" smtClean="0"/>
                        <a:t> a ninguno</a:t>
                      </a:r>
                      <a:endParaRPr lang="es-ES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o">
  <a:themeElements>
    <a:clrScheme name="Opulento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o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o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1011</TotalTime>
  <Words>433</Words>
  <Application>Microsoft Office PowerPoint</Application>
  <PresentationFormat>Presentación en pantalla (4:3)</PresentationFormat>
  <Paragraphs>107</Paragraphs>
  <Slides>7</Slides>
  <Notes>2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9" baseType="lpstr">
      <vt:lpstr>Opulento</vt:lpstr>
      <vt:lpstr>Visio</vt:lpstr>
      <vt:lpstr>Diseño de un microprocesador en vhdl</vt:lpstr>
      <vt:lpstr> Introducción</vt:lpstr>
      <vt:lpstr>Configuración de un microprocesador</vt:lpstr>
      <vt:lpstr>Configuración de un microprocesador</vt:lpstr>
      <vt:lpstr>Configuración de un microprocesador</vt:lpstr>
      <vt:lpstr>Repertorio de instrucciones</vt:lpstr>
      <vt:lpstr>Repertorio de instrucciones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Berto</dc:creator>
  <cp:lastModifiedBy>Jose Alberto</cp:lastModifiedBy>
  <cp:revision>106</cp:revision>
  <dcterms:created xsi:type="dcterms:W3CDTF">2009-04-19T13:12:09Z</dcterms:created>
  <dcterms:modified xsi:type="dcterms:W3CDTF">2009-05-20T23:12:41Z</dcterms:modified>
</cp:coreProperties>
</file>