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6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3" autoAdjust="0"/>
    <p:restoredTop sz="94647" autoAdjust="0"/>
  </p:normalViewPr>
  <p:slideViewPr>
    <p:cSldViewPr>
      <p:cViewPr varScale="1">
        <p:scale>
          <a:sx n="111" d="100"/>
          <a:sy n="111" d="100"/>
        </p:scale>
        <p:origin x="-21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014B30-8375-4BBC-8A10-2E6C50801A4B}" type="datetimeFigureOut">
              <a:rPr lang="es-ES" smtClean="0"/>
              <a:pPr/>
              <a:t>20/4/2009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CBE4D8-E911-433C-8ECA-2B799D4D4E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DA370-3969-451D-B8D0-954977A93D5C}" type="datetimeFigureOut">
              <a:rPr lang="es-ES" smtClean="0"/>
              <a:pPr/>
              <a:t>20/4/2009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C7EBCD-CC8A-4870-9804-28C58819FAE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F620BEF-31C5-42B8-AED6-651B68DA5936}" type="datetime1">
              <a:rPr lang="es-ES" smtClean="0"/>
              <a:pPr/>
              <a:t>20/4/2009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65DEEE-281E-48C7-818D-8BCBADEB2E92}" type="datetime1">
              <a:rPr lang="es-ES" smtClean="0"/>
              <a:pPr/>
              <a:t>20/4/2009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108C5C4-60BE-46D1-8C8D-EE45EF68B393}" type="datetime1">
              <a:rPr lang="es-ES" smtClean="0"/>
              <a:pPr/>
              <a:t>20/4/2009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D94FCA-35A9-4040-B7CB-E6BD0F3992B3}" type="datetime1">
              <a:rPr lang="es-ES" smtClean="0"/>
              <a:pPr/>
              <a:t>20/4/2009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C04131-F784-4B84-95A1-9DB8A27F6547}" type="datetime1">
              <a:rPr lang="es-ES" smtClean="0"/>
              <a:pPr/>
              <a:t>20/4/2009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95B8C1-5C88-429E-898F-4D267DBD6934}" type="datetime1">
              <a:rPr lang="es-ES" smtClean="0"/>
              <a:pPr/>
              <a:t>20/4/2009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4CDA5E-5B71-453D-9F50-F2BCD4B16C69}" type="datetime1">
              <a:rPr lang="es-ES" smtClean="0"/>
              <a:pPr/>
              <a:t>20/4/2009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5802A-0841-453B-8ED0-4AC8110C7037}" type="datetime1">
              <a:rPr lang="es-ES" smtClean="0"/>
              <a:pPr/>
              <a:t>20/4/2009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90FBF3D-BB5D-4F0B-9F67-B736020546C9}" type="datetime1">
              <a:rPr lang="es-ES" smtClean="0"/>
              <a:pPr/>
              <a:t>20/4/2009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95F0F7-A750-4B78-A870-92133ACDA71C}" type="datetime1">
              <a:rPr lang="es-ES" smtClean="0"/>
              <a:pPr/>
              <a:t>20/4/2009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A81989-BA24-47CB-B74C-D917F0ABA564}" type="datetime1">
              <a:rPr lang="es-ES" smtClean="0"/>
              <a:pPr/>
              <a:t>20/4/2009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A64E899-CE5D-44BD-9A84-0DDD4B99C00C}" type="datetime1">
              <a:rPr lang="es-ES" smtClean="0"/>
              <a:pPr/>
              <a:t>20/4/2009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1981200"/>
            <a:ext cx="7239000" cy="89916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4400" dirty="0" smtClean="0"/>
              <a:t>PLANIFICACIÓN DINÁMICA EN MIPS r4000</a:t>
            </a:r>
            <a:endParaRPr lang="es-ES" sz="4400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4724400"/>
            <a:ext cx="7239000" cy="1731336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s-ES" sz="1800" dirty="0" err="1" smtClean="0">
                <a:solidFill>
                  <a:srgbClr val="002060"/>
                </a:solidFill>
                <a:latin typeface="Adobe Caslon Pro Bold" pitchFamily="18" charset="0"/>
              </a:rPr>
              <a:t>Jose</a:t>
            </a:r>
            <a:r>
              <a:rPr lang="es-ES" sz="1800" dirty="0" smtClean="0">
                <a:solidFill>
                  <a:srgbClr val="002060"/>
                </a:solidFill>
                <a:latin typeface="Adobe Caslon Pro Bold" pitchFamily="18" charset="0"/>
              </a:rPr>
              <a:t> Alberto Benítez </a:t>
            </a:r>
            <a:r>
              <a:rPr lang="es-ES" sz="1800" dirty="0" err="1" smtClean="0">
                <a:solidFill>
                  <a:srgbClr val="002060"/>
                </a:solidFill>
                <a:latin typeface="Adobe Caslon Pro Bold" pitchFamily="18" charset="0"/>
              </a:rPr>
              <a:t>Andrades</a:t>
            </a:r>
            <a:endParaRPr lang="es-ES" sz="1800" dirty="0" smtClean="0">
              <a:solidFill>
                <a:srgbClr val="002060"/>
              </a:solidFill>
              <a:latin typeface="Adobe Caslon Pro Bold" pitchFamily="18" charset="0"/>
            </a:endParaRPr>
          </a:p>
          <a:p>
            <a:pPr algn="r">
              <a:buNone/>
            </a:pPr>
            <a:r>
              <a:rPr lang="es-ES" sz="1800" dirty="0" smtClean="0">
                <a:solidFill>
                  <a:srgbClr val="002060"/>
                </a:solidFill>
                <a:latin typeface="Adobe Caslon Pro Bold" pitchFamily="18" charset="0"/>
              </a:rPr>
              <a:t>71454586A</a:t>
            </a:r>
          </a:p>
          <a:p>
            <a:pPr algn="r">
              <a:buNone/>
            </a:pPr>
            <a:r>
              <a:rPr lang="es-ES" sz="1800" dirty="0" smtClean="0">
                <a:solidFill>
                  <a:srgbClr val="002060"/>
                </a:solidFill>
                <a:latin typeface="Adobe Caslon Pro Bold" pitchFamily="18" charset="0"/>
              </a:rPr>
              <a:t>Ingeniería en Informática</a:t>
            </a:r>
          </a:p>
          <a:p>
            <a:pPr algn="r">
              <a:buNone/>
            </a:pPr>
            <a:r>
              <a:rPr lang="es-ES" sz="1800" dirty="0" smtClean="0">
                <a:solidFill>
                  <a:srgbClr val="002060"/>
                </a:solidFill>
                <a:latin typeface="Adobe Caslon Pro Bold" pitchFamily="18" charset="0"/>
              </a:rPr>
              <a:t>Universidad de León</a:t>
            </a:r>
            <a:endParaRPr lang="es-ES" sz="1800" dirty="0">
              <a:solidFill>
                <a:srgbClr val="002060"/>
              </a:solidFill>
              <a:latin typeface="Adobe Caslon Pro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396240"/>
            <a:ext cx="7239000" cy="441960"/>
          </a:xfrm>
        </p:spPr>
        <p:txBody>
          <a:bodyPr>
            <a:normAutofit/>
          </a:bodyPr>
          <a:lstStyle/>
          <a:p>
            <a:pPr algn="ctr"/>
            <a:r>
              <a:rPr lang="es-ES" sz="2800" dirty="0" smtClean="0"/>
              <a:t>Planificación dinámica con marcador</a:t>
            </a:r>
            <a:endParaRPr lang="es-ES" sz="2800" dirty="0"/>
          </a:p>
        </p:txBody>
      </p:sp>
      <p:sp>
        <p:nvSpPr>
          <p:cNvPr id="5" name="1 Título"/>
          <p:cNvSpPr>
            <a:spLocks noGrp="1"/>
          </p:cNvSpPr>
          <p:nvPr>
            <p:ph idx="1"/>
          </p:nvPr>
        </p:nvSpPr>
        <p:spPr>
          <a:xfrm>
            <a:off x="457200" y="1295400"/>
            <a:ext cx="7239000" cy="5160336"/>
          </a:xfrm>
        </p:spPr>
        <p:txBody>
          <a:bodyPr>
            <a:normAutofit/>
          </a:bodyPr>
          <a:lstStyle/>
          <a:p>
            <a:pPr lvl="1"/>
            <a:r>
              <a:rPr lang="es-ES" sz="2500" dirty="0" smtClean="0">
                <a:solidFill>
                  <a:schemeClr val="tx1"/>
                </a:solidFill>
                <a:latin typeface="Calibri" pitchFamily="34" charset="0"/>
              </a:rPr>
              <a:t>Componentes del Marcador</a:t>
            </a:r>
            <a:endParaRPr lang="es-ES" sz="2500" i="1" dirty="0" smtClean="0">
              <a:solidFill>
                <a:schemeClr val="tx1"/>
              </a:solidFill>
              <a:latin typeface="Calibri" pitchFamily="34" charset="0"/>
            </a:endParaRPr>
          </a:p>
          <a:p>
            <a:pPr lvl="1"/>
            <a:endParaRPr lang="es-ES" sz="2500" dirty="0">
              <a:solidFill>
                <a:schemeClr val="tx1"/>
              </a:solidFill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219200" y="2362200"/>
          <a:ext cx="6096000" cy="3861654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974761"/>
                <a:gridCol w="4121239"/>
              </a:tblGrid>
              <a:tr h="423348">
                <a:tc>
                  <a:txBody>
                    <a:bodyPr/>
                    <a:lstStyle/>
                    <a:p>
                      <a:r>
                        <a:rPr lang="es-ES" dirty="0" smtClean="0"/>
                        <a:t>Componente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Función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35098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Instruction</a:t>
                      </a:r>
                      <a:r>
                        <a:rPr lang="es-ES" sz="1400" dirty="0" smtClean="0"/>
                        <a:t> Status</a:t>
                      </a:r>
                      <a:endParaRPr lang="es-ES" sz="1400" dirty="0">
                        <a:latin typeface="Calibri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0" lang="es-ES" sz="1400" kern="1200" dirty="0" smtClean="0"/>
                        <a:t>- En qué estado estamos.</a:t>
                      </a:r>
                      <a:endParaRPr lang="es-ES" sz="1400" dirty="0">
                        <a:latin typeface="Calibri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835098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Function</a:t>
                      </a:r>
                      <a:r>
                        <a:rPr lang="es-ES" sz="1400" baseline="0" dirty="0" smtClean="0"/>
                        <a:t> </a:t>
                      </a:r>
                      <a:r>
                        <a:rPr lang="es-ES" sz="1400" baseline="0" dirty="0" err="1" smtClean="0"/>
                        <a:t>unit</a:t>
                      </a:r>
                      <a:endParaRPr lang="es-ES" sz="1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s-ES" sz="1400" dirty="0" smtClean="0"/>
                        <a:t> Qué</a:t>
                      </a:r>
                      <a:r>
                        <a:rPr lang="es-ES" sz="1400" baseline="0" dirty="0" smtClean="0"/>
                        <a:t> unidades funcionales usamos.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1400" baseline="0" dirty="0" smtClean="0"/>
                        <a:t> 9 Campos: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s-ES" sz="1400" baseline="0" dirty="0" smtClean="0"/>
                        <a:t>    - </a:t>
                      </a:r>
                      <a:r>
                        <a:rPr lang="es-ES" sz="1400" baseline="0" dirty="0" err="1" smtClean="0"/>
                        <a:t>Busy</a:t>
                      </a:r>
                      <a:endParaRPr lang="es-ES" sz="1400" baseline="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es-ES" sz="1400" baseline="0" dirty="0" smtClean="0"/>
                        <a:t>    - </a:t>
                      </a:r>
                      <a:r>
                        <a:rPr lang="es-ES" sz="1400" baseline="0" dirty="0" err="1" smtClean="0"/>
                        <a:t>Op</a:t>
                      </a:r>
                      <a:endParaRPr lang="es-ES" sz="1400" baseline="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es-ES" sz="1400" baseline="0" dirty="0" smtClean="0"/>
                        <a:t>    - Fi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s-ES" sz="1400" baseline="0" dirty="0" smtClean="0"/>
                        <a:t>    - </a:t>
                      </a:r>
                      <a:r>
                        <a:rPr lang="es-ES" sz="1400" baseline="0" dirty="0" err="1" smtClean="0"/>
                        <a:t>Fj,Fk</a:t>
                      </a:r>
                      <a:endParaRPr lang="es-ES" sz="1400" baseline="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es-ES" sz="1400" baseline="0" dirty="0" smtClean="0"/>
                        <a:t>    - </a:t>
                      </a:r>
                      <a:r>
                        <a:rPr lang="es-ES" sz="1400" baseline="0" dirty="0" err="1" smtClean="0"/>
                        <a:t>Qj:Qk</a:t>
                      </a:r>
                      <a:endParaRPr lang="es-ES" sz="1400" baseline="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es-ES" sz="1400" baseline="0" dirty="0" smtClean="0"/>
                        <a:t>    - </a:t>
                      </a:r>
                      <a:r>
                        <a:rPr lang="es-ES" sz="1400" baseline="0" dirty="0" err="1" smtClean="0"/>
                        <a:t>Rj,Rk</a:t>
                      </a:r>
                      <a:endParaRPr lang="es-ES" sz="1400" baseline="0" dirty="0" smtClean="0"/>
                    </a:p>
                    <a:p>
                      <a:pPr>
                        <a:buFontTx/>
                        <a:buNone/>
                      </a:pPr>
                      <a:endParaRPr lang="es-ES" sz="14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591528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Register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Results</a:t>
                      </a:r>
                      <a:r>
                        <a:rPr lang="es-ES" sz="1400" baseline="0" dirty="0" smtClean="0"/>
                        <a:t> Status</a:t>
                      </a:r>
                      <a:endParaRPr lang="es-ES" sz="1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- Unidad funcional y registro destino.</a:t>
                      </a:r>
                      <a:endParaRPr lang="es-ES" sz="14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396240"/>
            <a:ext cx="7239000" cy="441960"/>
          </a:xfrm>
        </p:spPr>
        <p:txBody>
          <a:bodyPr>
            <a:normAutofit/>
          </a:bodyPr>
          <a:lstStyle/>
          <a:p>
            <a:pPr algn="ctr"/>
            <a:r>
              <a:rPr lang="es-ES" sz="2800" dirty="0" smtClean="0"/>
              <a:t>Planificación dinámica con marcador</a:t>
            </a:r>
            <a:endParaRPr lang="es-ES" sz="2800" dirty="0"/>
          </a:p>
        </p:txBody>
      </p:sp>
      <p:sp>
        <p:nvSpPr>
          <p:cNvPr id="5" name="1 Título"/>
          <p:cNvSpPr>
            <a:spLocks noGrp="1"/>
          </p:cNvSpPr>
          <p:nvPr>
            <p:ph idx="1"/>
          </p:nvPr>
        </p:nvSpPr>
        <p:spPr>
          <a:xfrm>
            <a:off x="457200" y="1066800"/>
            <a:ext cx="7239000" cy="5388936"/>
          </a:xfrm>
        </p:spPr>
        <p:txBody>
          <a:bodyPr>
            <a:normAutofit/>
          </a:bodyPr>
          <a:lstStyle/>
          <a:p>
            <a:pPr lvl="1" algn="just"/>
            <a:r>
              <a:rPr lang="es-ES" sz="1400" dirty="0" smtClean="0">
                <a:solidFill>
                  <a:schemeClr val="tx1"/>
                </a:solidFill>
                <a:latin typeface="Calibri" pitchFamily="34" charset="0"/>
              </a:rPr>
              <a:t>Ejemplo: Vamos a suponer los siguientes ciclos de latencias para la etapa </a:t>
            </a:r>
            <a:r>
              <a:rPr lang="es-ES" sz="1400" i="1" dirty="0" smtClean="0">
                <a:solidFill>
                  <a:schemeClr val="tx1"/>
                </a:solidFill>
                <a:latin typeface="Calibri" pitchFamily="34" charset="0"/>
              </a:rPr>
              <a:t>EX</a:t>
            </a:r>
            <a:r>
              <a:rPr lang="es-ES" sz="1400" dirty="0" smtClean="0">
                <a:solidFill>
                  <a:schemeClr val="tx1"/>
                </a:solidFill>
                <a:latin typeface="Calibri" pitchFamily="34" charset="0"/>
              </a:rPr>
              <a:t> para las unidades funcionales de coma flotante: la suma son dos ciclos de reloj, la multiplicación son 10 ciclos, y la división son 40 ciclos. Mostrar las tablas de estados cuando un MUL.D y DIV.D están listas para avanzar en el estado de </a:t>
            </a:r>
            <a:r>
              <a:rPr lang="es-ES" sz="1400" i="1" dirty="0" err="1" smtClean="0">
                <a:solidFill>
                  <a:schemeClr val="tx1"/>
                </a:solidFill>
                <a:latin typeface="Calibri" pitchFamily="34" charset="0"/>
              </a:rPr>
              <a:t>Write</a:t>
            </a:r>
            <a:r>
              <a:rPr lang="es-ES" sz="1400" i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s-ES" sz="1400" i="1" dirty="0" err="1" smtClean="0">
                <a:solidFill>
                  <a:schemeClr val="tx1"/>
                </a:solidFill>
                <a:latin typeface="Calibri" pitchFamily="34" charset="0"/>
              </a:rPr>
              <a:t>Result</a:t>
            </a:r>
            <a:r>
              <a:rPr lang="es-ES" sz="1400" dirty="0" smtClean="0">
                <a:solidFill>
                  <a:schemeClr val="tx1"/>
                </a:solidFill>
              </a:rPr>
              <a:t>.</a:t>
            </a:r>
          </a:p>
          <a:p>
            <a:pPr lvl="1"/>
            <a:endParaRPr lang="es-ES" sz="1600" i="1" dirty="0" smtClean="0">
              <a:solidFill>
                <a:schemeClr val="tx1"/>
              </a:solidFill>
              <a:latin typeface="Calibri" pitchFamily="34" charset="0"/>
            </a:endParaRPr>
          </a:p>
          <a:p>
            <a:pPr lvl="1"/>
            <a:endParaRPr lang="es-ES" sz="2500" dirty="0">
              <a:solidFill>
                <a:schemeClr val="tx1"/>
              </a:solidFill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219200" y="2133600"/>
          <a:ext cx="6096001" cy="1797074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447800"/>
                <a:gridCol w="555172"/>
                <a:gridCol w="1001486"/>
                <a:gridCol w="1001486"/>
                <a:gridCol w="2090057"/>
              </a:tblGrid>
              <a:tr h="150447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b="1" dirty="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Estado de las instrucciones</a:t>
                      </a:r>
                      <a:endParaRPr lang="es-ES" sz="1100" dirty="0">
                        <a:solidFill>
                          <a:srgbClr val="76923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02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b="1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Instrucción</a:t>
                      </a:r>
                      <a:endParaRPr lang="es-ES" sz="1100">
                        <a:solidFill>
                          <a:srgbClr val="76923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b="1" dirty="0" err="1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Issue</a:t>
                      </a:r>
                      <a:endParaRPr lang="es-ES" sz="1100" dirty="0">
                        <a:solidFill>
                          <a:srgbClr val="76923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b="1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Read Operands</a:t>
                      </a:r>
                      <a:endParaRPr lang="es-ES" sz="1100">
                        <a:solidFill>
                          <a:srgbClr val="76923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b="1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Execution complete</a:t>
                      </a:r>
                      <a:endParaRPr lang="es-ES" sz="1100">
                        <a:solidFill>
                          <a:srgbClr val="76923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b="1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Write Result</a:t>
                      </a:r>
                      <a:endParaRPr lang="es-ES" sz="1100">
                        <a:solidFill>
                          <a:srgbClr val="76923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20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LD             F6,34(R2)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20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LD             F2,45(R3)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 smtClean="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es-ES" sz="1100" dirty="0">
                        <a:solidFill>
                          <a:srgbClr val="76923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20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MUL.D     F0,F2,F4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  <a:defRPr/>
                      </a:pPr>
                      <a:r>
                        <a:rPr lang="es-ES" sz="1100" dirty="0" smtClean="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 smtClean="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es-ES" sz="1100" dirty="0">
                        <a:solidFill>
                          <a:srgbClr val="76923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76923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20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SUB.D      F8,F6,F2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 smtClean="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es-ES" sz="1100" dirty="0">
                        <a:solidFill>
                          <a:srgbClr val="76923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 smtClean="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es-ES" sz="1100" dirty="0">
                        <a:solidFill>
                          <a:srgbClr val="76923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 smtClean="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es-ES" sz="1100" dirty="0">
                        <a:solidFill>
                          <a:srgbClr val="76923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3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DIV.D       F10.FC,F6</a:t>
                      </a:r>
                    </a:p>
                  </a:txBody>
                  <a:tcPr marL="68580" marR="68580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</a:p>
                  </a:txBody>
                  <a:tcPr marL="68580" marR="68580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 dirty="0">
                        <a:solidFill>
                          <a:srgbClr val="76923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 dirty="0">
                        <a:solidFill>
                          <a:srgbClr val="76923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76923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23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ADD.D     F6,F8,F2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 smtClean="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es-ES" sz="1100" dirty="0">
                        <a:solidFill>
                          <a:srgbClr val="76923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 smtClean="0">
                          <a:solidFill>
                            <a:srgbClr val="76923C"/>
                          </a:solidFill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es-ES" sz="1100" dirty="0">
                        <a:solidFill>
                          <a:srgbClr val="76923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 dirty="0">
                        <a:solidFill>
                          <a:srgbClr val="76923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219200" y="3962400"/>
          <a:ext cx="6096000" cy="1721872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685799"/>
                <a:gridCol w="762000"/>
                <a:gridCol w="457200"/>
                <a:gridCol w="457201"/>
                <a:gridCol w="457199"/>
                <a:gridCol w="457200"/>
                <a:gridCol w="618358"/>
                <a:gridCol w="553481"/>
                <a:gridCol w="823781"/>
                <a:gridCol w="823781"/>
              </a:tblGrid>
              <a:tr h="188385">
                <a:tc gridSpan="10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 smtClean="0"/>
                        <a:t>Estado de las unidades funcionales</a:t>
                      </a: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67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/>
                        <a:t>Nombre</a:t>
                      </a: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900" dirty="0"/>
                        <a:t>Ocupado</a:t>
                      </a: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 err="1"/>
                        <a:t>Op</a:t>
                      </a: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 err="1"/>
                        <a:t>Fl</a:t>
                      </a: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 err="1"/>
                        <a:t>Fj</a:t>
                      </a: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 err="1"/>
                        <a:t>Fk</a:t>
                      </a: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 err="1"/>
                        <a:t>Cj</a:t>
                      </a: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 err="1"/>
                        <a:t>Ck</a:t>
                      </a: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/>
                        <a:t>Rj</a:t>
                      </a: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 err="1"/>
                        <a:t>Rk</a:t>
                      </a: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83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/>
                        <a:t>Entero</a:t>
                      </a: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83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/>
                        <a:t>Multi1</a:t>
                      </a: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/>
                        <a:t>Sí</a:t>
                      </a: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/>
                        <a:t>Mult</a:t>
                      </a: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/>
                        <a:t>F0</a:t>
                      </a: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/>
                        <a:t>F2</a:t>
                      </a: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/>
                        <a:t>F4</a:t>
                      </a: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/>
                        <a:t>No</a:t>
                      </a: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83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/>
                        <a:t>Multi2</a:t>
                      </a: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/>
                        <a:t>No</a:t>
                      </a: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83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/>
                        <a:t>Sumar</a:t>
                      </a: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/>
                        <a:t>Sí</a:t>
                      </a: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 err="1" smtClean="0"/>
                        <a:t>Add</a:t>
                      </a: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 smtClean="0"/>
                        <a:t>F6</a:t>
                      </a: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F8</a:t>
                      </a: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/>
                        <a:t>F2</a:t>
                      </a: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/>
                        <a:t>No</a:t>
                      </a: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93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/>
                        <a:t>Dividir</a:t>
                      </a: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/>
                        <a:t>Sí</a:t>
                      </a: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/>
                        <a:t>Div</a:t>
                      </a: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 smtClean="0"/>
                        <a:t>F1C)</a:t>
                      </a: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/>
                        <a:t>F0</a:t>
                      </a: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/>
                        <a:t>F6</a:t>
                      </a: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/>
                        <a:t>Multi</a:t>
                      </a: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dirty="0"/>
                        <a:t>No</a:t>
                      </a: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/>
                        <a:t>Sí</a:t>
                      </a: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83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 dirty="0">
                        <a:solidFill>
                          <a:srgbClr val="5F497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1219200" y="5745480"/>
          <a:ext cx="6096000" cy="80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269240">
                <a:tc gridSpan="10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b="1" dirty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Estado de resultado de registros</a:t>
                      </a:r>
                      <a:endParaRPr lang="es-ES" sz="11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692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94363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b="1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F0</a:t>
                      </a:r>
                      <a:endParaRPr lang="es-ES" sz="1100">
                        <a:solidFill>
                          <a:srgbClr val="94363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b="1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F2</a:t>
                      </a:r>
                      <a:endParaRPr lang="es-ES" sz="1100">
                        <a:solidFill>
                          <a:srgbClr val="94363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b="1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F4</a:t>
                      </a:r>
                      <a:endParaRPr lang="es-ES" sz="1100">
                        <a:solidFill>
                          <a:srgbClr val="94363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b="1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F6</a:t>
                      </a:r>
                      <a:endParaRPr lang="es-ES" sz="1100">
                        <a:solidFill>
                          <a:srgbClr val="94363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b="1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F8</a:t>
                      </a:r>
                      <a:endParaRPr lang="es-ES" sz="1100">
                        <a:solidFill>
                          <a:srgbClr val="94363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b="1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F10</a:t>
                      </a:r>
                      <a:endParaRPr lang="es-ES" sz="1100">
                        <a:solidFill>
                          <a:srgbClr val="94363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b="1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F12</a:t>
                      </a:r>
                      <a:endParaRPr lang="es-ES" sz="1100">
                        <a:solidFill>
                          <a:srgbClr val="94363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94363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b="1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F30</a:t>
                      </a:r>
                      <a:endParaRPr lang="es-ES" sz="1100">
                        <a:solidFill>
                          <a:srgbClr val="94363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92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FU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Multi1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94363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 smtClean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Sumar</a:t>
                      </a:r>
                      <a:endParaRPr lang="es-ES" sz="1100">
                        <a:solidFill>
                          <a:srgbClr val="94363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es-ES" sz="110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Dividir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94363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>
                        <a:solidFill>
                          <a:srgbClr val="94363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es-ES" sz="11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280160"/>
          </a:xfrm>
        </p:spPr>
        <p:txBody>
          <a:bodyPr>
            <a:noAutofit/>
          </a:bodyPr>
          <a:lstStyle/>
          <a:p>
            <a:pPr lvl="0" algn="ctr"/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 smtClean="0"/>
              <a:t>Estructura de la ruta de datos enteros </a:t>
            </a:r>
            <a:br>
              <a:rPr lang="es-ES" sz="2800" dirty="0" smtClean="0"/>
            </a:br>
            <a:endParaRPr lang="es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52600"/>
            <a:ext cx="7239000" cy="4703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sz="1800" dirty="0" smtClean="0"/>
              <a:t>IF            IS             RF           EX           DF    DS    TC           WB</a:t>
            </a:r>
            <a:endParaRPr lang="es-ES" sz="1800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  <p:pic>
        <p:nvPicPr>
          <p:cNvPr id="1027" name="Picture 3" descr="C:\Documents and Settings\Berto\Mis documentos\Trabajos\un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701168"/>
            <a:ext cx="7486651" cy="2032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990600" y="3505200"/>
          <a:ext cx="6096000" cy="18542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3048000"/>
                <a:gridCol w="3048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ES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</a:rPr>
                        <a:t>Estados en</a:t>
                      </a:r>
                      <a:r>
                        <a:rPr lang="es-ES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</a:rPr>
                        <a:t> el MIPS R4000</a:t>
                      </a:r>
                      <a:endParaRPr lang="es-ES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</a:rPr>
                        <a:t>IF  - </a:t>
                      </a:r>
                      <a:r>
                        <a:rPr lang="es-ES" b="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</a:rPr>
                        <a:t>Instruction</a:t>
                      </a:r>
                      <a:r>
                        <a:rPr lang="es-ES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s-ES" b="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</a:rPr>
                        <a:t>Fetch</a:t>
                      </a:r>
                      <a:endParaRPr lang="es-ES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S" sz="1800" b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IS  - Segunda parte del IF </a:t>
                      </a:r>
                      <a:endParaRPr lang="es-ES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s-ES" sz="1800" b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RF - </a:t>
                      </a:r>
                      <a:r>
                        <a:rPr kumimoji="0" lang="es-ES" sz="1800" b="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Register</a:t>
                      </a:r>
                      <a:r>
                        <a:rPr kumimoji="0" lang="es-ES" sz="1800" b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ES" sz="1800" b="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fetch</a:t>
                      </a:r>
                      <a:endParaRPr lang="es-ES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S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EX - </a:t>
                      </a:r>
                      <a:r>
                        <a:rPr kumimoji="0" lang="es-ES" sz="180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Execution</a:t>
                      </a:r>
                      <a:endParaRPr lang="es-ES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</a:rPr>
                        <a:t>DF - Data </a:t>
                      </a:r>
                      <a:r>
                        <a:rPr lang="es-ES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</a:rPr>
                        <a:t>Fetch</a:t>
                      </a:r>
                      <a:endParaRPr lang="es-ES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S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DS - Segunda</a:t>
                      </a:r>
                      <a:r>
                        <a:rPr kumimoji="0" lang="es-ES" sz="18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parte del DF</a:t>
                      </a:r>
                      <a:endParaRPr lang="es-ES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s-ES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TC - </a:t>
                      </a:r>
                      <a:r>
                        <a:rPr kumimoji="0" lang="es-ES" sz="180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Tag</a:t>
                      </a:r>
                      <a:r>
                        <a:rPr kumimoji="0" lang="es-ES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ES" sz="180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check</a:t>
                      </a:r>
                      <a:r>
                        <a:rPr kumimoji="0" lang="es-ES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. </a:t>
                      </a:r>
                      <a:endParaRPr lang="es-ES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</a:rPr>
                        <a:t>WB</a:t>
                      </a:r>
                      <a:r>
                        <a:rPr lang="es-E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</a:rPr>
                        <a:t> - </a:t>
                      </a:r>
                      <a:r>
                        <a:rPr lang="es-ES" baseline="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</a:rPr>
                        <a:t>Write</a:t>
                      </a:r>
                      <a:r>
                        <a:rPr lang="es-E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</a:rPr>
                        <a:t> Back</a:t>
                      </a:r>
                      <a:endParaRPr lang="es-ES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7239000" cy="990600"/>
          </a:xfrm>
        </p:spPr>
        <p:txBody>
          <a:bodyPr>
            <a:normAutofit/>
          </a:bodyPr>
          <a:lstStyle/>
          <a:p>
            <a:pPr algn="ctr"/>
            <a:r>
              <a:rPr lang="es-ES" sz="2800" dirty="0" smtClean="0"/>
              <a:t>Estructura de la ruta de datos enteros</a:t>
            </a:r>
            <a:endParaRPr lang="es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  <p:pic>
        <p:nvPicPr>
          <p:cNvPr id="1028" name="Picture 4" descr="D:\Personal\do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99" y="1676400"/>
            <a:ext cx="7366163" cy="495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8160"/>
          </a:xfrm>
        </p:spPr>
        <p:txBody>
          <a:bodyPr>
            <a:normAutofit/>
          </a:bodyPr>
          <a:lstStyle/>
          <a:p>
            <a:r>
              <a:rPr lang="es-ES" sz="2800" dirty="0" smtClean="0"/>
              <a:t>Ruta de datos para los coma-flotante</a:t>
            </a:r>
            <a:endParaRPr lang="es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ES" dirty="0" smtClean="0">
                <a:solidFill>
                  <a:schemeClr val="tx1"/>
                </a:solidFill>
              </a:rPr>
              <a:t>3 Unidades funcionales: Divisor, multiplicador y sumador.</a:t>
            </a:r>
          </a:p>
          <a:p>
            <a:pPr lvl="1">
              <a:buNone/>
            </a:pPr>
            <a:endParaRPr lang="es-ES" dirty="0">
              <a:solidFill>
                <a:schemeClr val="tx1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219200" y="2590800"/>
          <a:ext cx="6096000" cy="33375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Estado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Unidad funcional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Descripción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FP </a:t>
                      </a:r>
                      <a:r>
                        <a:rPr lang="es-ES" sz="1100" dirty="0" err="1"/>
                        <a:t>adder</a:t>
                      </a:r>
                      <a:r>
                        <a:rPr lang="es-ES" sz="1100" dirty="0"/>
                        <a:t>        (sumador)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Suma de Mantisa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D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FP </a:t>
                      </a:r>
                      <a:r>
                        <a:rPr lang="es-ES" sz="1100" dirty="0" err="1"/>
                        <a:t>divider</a:t>
                      </a:r>
                      <a:r>
                        <a:rPr lang="es-ES" sz="1100" dirty="0"/>
                        <a:t>      (divisor)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Divisor de la tubería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E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FP multiplier (multiplicador)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Prueba de excepciones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M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FP multiplier (multiplicador)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Primer multiplicador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N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FP multiplier (multiplicador)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Segundo multiplicador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R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FP adder        (sumador)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Redondeo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FP adder        (sumador)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Cambio de operando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U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Desempaqueta números.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8160"/>
          </a:xfrm>
        </p:spPr>
        <p:txBody>
          <a:bodyPr>
            <a:normAutofit/>
          </a:bodyPr>
          <a:lstStyle/>
          <a:p>
            <a:r>
              <a:rPr lang="es-ES" sz="2800" dirty="0" smtClean="0"/>
              <a:t>Ruta de datos para los coma-flotante</a:t>
            </a:r>
            <a:endParaRPr lang="es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ES" sz="1700" dirty="0" smtClean="0">
                <a:solidFill>
                  <a:schemeClr val="tx1"/>
                </a:solidFill>
              </a:rPr>
              <a:t>Latencias, intervalos y unidades usadas para las operaciones de los números de coma flotante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219200" y="2362200"/>
          <a:ext cx="6096000" cy="29667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24000"/>
                <a:gridCol w="1524000"/>
                <a:gridCol w="838200"/>
                <a:gridCol w="2209800"/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Instrucción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Latencia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/>
                        <a:t>Intervalo de </a:t>
                      </a:r>
                      <a:endParaRPr lang="es-ES" sz="1100"/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/>
                        <a:t>iniciación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Estado de tuberías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Sumar, restar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4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3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U,S+A,A+R,R+S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Multiplicar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8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U,E+M,M,M,M,N,N+A,R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Dividir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36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35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U,A,R,D</a:t>
                      </a:r>
                      <a:r>
                        <a:rPr lang="es-ES" sz="1100" baseline="30000" dirty="0"/>
                        <a:t>28</a:t>
                      </a:r>
                      <a:r>
                        <a:rPr lang="es-ES" sz="1100" dirty="0"/>
                        <a:t>,D+A,D+R,D+A,D+R,A,R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Raíz cuadrada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112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111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U,E,(A+R)</a:t>
                      </a:r>
                      <a:r>
                        <a:rPr lang="es-ES" sz="1100" baseline="30000" dirty="0"/>
                        <a:t>108</a:t>
                      </a:r>
                      <a:r>
                        <a:rPr lang="es-ES" sz="1100" dirty="0"/>
                        <a:t>,A,R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Negación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U,S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Valor Absoluto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1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U,S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Comparación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U,A,R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96240"/>
            <a:ext cx="7239000" cy="441960"/>
          </a:xfrm>
        </p:spPr>
        <p:txBody>
          <a:bodyPr>
            <a:normAutofit/>
          </a:bodyPr>
          <a:lstStyle/>
          <a:p>
            <a:pPr algn="ctr"/>
            <a:r>
              <a:rPr lang="es-ES" sz="2800" dirty="0" smtClean="0"/>
              <a:t>Planificación estática vs dinámica</a:t>
            </a:r>
            <a:endParaRPr lang="es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ES" dirty="0" smtClean="0">
                <a:solidFill>
                  <a:schemeClr val="tx1"/>
                </a:solidFill>
                <a:latin typeface="Calibri" pitchFamily="34" charset="0"/>
              </a:rPr>
              <a:t>Planificación estática: </a:t>
            </a:r>
          </a:p>
          <a:p>
            <a:pPr lvl="2"/>
            <a:r>
              <a:rPr lang="es-ES" dirty="0" smtClean="0">
                <a:latin typeface="Calibri" pitchFamily="34" charset="0"/>
              </a:rPr>
              <a:t>En orden.</a:t>
            </a:r>
          </a:p>
          <a:p>
            <a:pPr lvl="2"/>
            <a:r>
              <a:rPr lang="es-ES" dirty="0" smtClean="0">
                <a:latin typeface="Calibri" pitchFamily="34" charset="0"/>
              </a:rPr>
              <a:t>No se evitan ni sobrepasan.</a:t>
            </a:r>
          </a:p>
          <a:p>
            <a:pPr lvl="2"/>
            <a:r>
              <a:rPr lang="es-ES" dirty="0" smtClean="0">
                <a:latin typeface="Calibri" pitchFamily="34" charset="0"/>
              </a:rPr>
              <a:t>Poca efectividad, menor riesgo.</a:t>
            </a:r>
          </a:p>
          <a:p>
            <a:pPr lvl="2"/>
            <a:endParaRPr lang="es-ES" dirty="0" smtClean="0">
              <a:latin typeface="Calibri" pitchFamily="34" charset="0"/>
            </a:endParaRPr>
          </a:p>
          <a:p>
            <a:pPr lvl="1"/>
            <a:r>
              <a:rPr lang="es-ES" dirty="0" smtClean="0">
                <a:solidFill>
                  <a:schemeClr val="tx1"/>
                </a:solidFill>
                <a:latin typeface="Calibri" pitchFamily="34" charset="0"/>
              </a:rPr>
              <a:t>Planificación dinámica: </a:t>
            </a:r>
          </a:p>
          <a:p>
            <a:pPr lvl="2"/>
            <a:r>
              <a:rPr lang="es-ES" dirty="0" smtClean="0">
                <a:latin typeface="Calibri" pitchFamily="34" charset="0"/>
              </a:rPr>
              <a:t>Puede ser en desorden.</a:t>
            </a:r>
          </a:p>
          <a:p>
            <a:pPr lvl="2"/>
            <a:r>
              <a:rPr lang="es-ES" dirty="0" smtClean="0">
                <a:latin typeface="Calibri" pitchFamily="34" charset="0"/>
              </a:rPr>
              <a:t>Tienen riesgos estructurales y de datos.</a:t>
            </a:r>
          </a:p>
          <a:p>
            <a:pPr lvl="2"/>
            <a:r>
              <a:rPr lang="es-ES" dirty="0" smtClean="0">
                <a:latin typeface="Calibri" pitchFamily="34" charset="0"/>
              </a:rPr>
              <a:t>2 estados: </a:t>
            </a:r>
            <a:r>
              <a:rPr lang="es-ES" i="1" dirty="0" err="1" smtClean="0">
                <a:latin typeface="Calibri" pitchFamily="34" charset="0"/>
              </a:rPr>
              <a:t>Issue</a:t>
            </a:r>
            <a:r>
              <a:rPr lang="es-ES" i="1" dirty="0" smtClean="0">
                <a:latin typeface="Calibri" pitchFamily="34" charset="0"/>
              </a:rPr>
              <a:t> y </a:t>
            </a:r>
            <a:r>
              <a:rPr lang="es-ES" i="1" dirty="0" err="1" smtClean="0">
                <a:latin typeface="Calibri" pitchFamily="34" charset="0"/>
              </a:rPr>
              <a:t>Read</a:t>
            </a:r>
            <a:r>
              <a:rPr lang="es-ES" i="1" dirty="0" smtClean="0">
                <a:latin typeface="Calibri" pitchFamily="34" charset="0"/>
              </a:rPr>
              <a:t> </a:t>
            </a:r>
            <a:r>
              <a:rPr lang="es-ES" i="1" dirty="0" err="1" smtClean="0">
                <a:latin typeface="Calibri" pitchFamily="34" charset="0"/>
              </a:rPr>
              <a:t>Operands</a:t>
            </a:r>
            <a:r>
              <a:rPr lang="es-ES" dirty="0" smtClean="0">
                <a:latin typeface="Calibri" pitchFamily="34" charset="0"/>
              </a:rPr>
              <a:t>.</a:t>
            </a:r>
          </a:p>
          <a:p>
            <a:pPr lvl="2"/>
            <a:endParaRPr lang="es-ES" dirty="0" smtClean="0">
              <a:latin typeface="Calibri" pitchFamily="34" charset="0"/>
            </a:endParaRPr>
          </a:p>
          <a:p>
            <a:pPr lvl="2">
              <a:buNone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396240"/>
            <a:ext cx="7239000" cy="441960"/>
          </a:xfrm>
        </p:spPr>
        <p:txBody>
          <a:bodyPr>
            <a:normAutofit/>
          </a:bodyPr>
          <a:lstStyle/>
          <a:p>
            <a:pPr algn="ctr"/>
            <a:r>
              <a:rPr lang="es-ES" sz="2800" dirty="0" smtClean="0"/>
              <a:t>Planificación dinámica con marcador</a:t>
            </a:r>
            <a:endParaRPr lang="es-ES" sz="2800" dirty="0"/>
          </a:p>
        </p:txBody>
      </p:sp>
      <p:sp>
        <p:nvSpPr>
          <p:cNvPr id="5" name="1 Título"/>
          <p:cNvSpPr>
            <a:spLocks noGrp="1"/>
          </p:cNvSpPr>
          <p:nvPr>
            <p:ph idx="1"/>
          </p:nvPr>
        </p:nvSpPr>
        <p:spPr>
          <a:xfrm>
            <a:off x="457200" y="1295400"/>
            <a:ext cx="7239000" cy="5160336"/>
          </a:xfrm>
        </p:spPr>
        <p:txBody>
          <a:bodyPr>
            <a:normAutofit/>
          </a:bodyPr>
          <a:lstStyle/>
          <a:p>
            <a:pPr lvl="1"/>
            <a:r>
              <a:rPr lang="es-ES" sz="2500" dirty="0" smtClean="0">
                <a:solidFill>
                  <a:schemeClr val="tx1"/>
                </a:solidFill>
                <a:latin typeface="Calibri" pitchFamily="34" charset="0"/>
              </a:rPr>
              <a:t>Objetivos y fundamentos.</a:t>
            </a:r>
          </a:p>
          <a:p>
            <a:pPr lvl="1">
              <a:buNone/>
            </a:pPr>
            <a:endParaRPr lang="es-ES" sz="2500" dirty="0" smtClean="0">
              <a:solidFill>
                <a:schemeClr val="tx1"/>
              </a:solidFill>
              <a:latin typeface="Calibri" pitchFamily="34" charset="0"/>
            </a:endParaRPr>
          </a:p>
          <a:p>
            <a:pPr lvl="2"/>
            <a:r>
              <a:rPr lang="es-ES" sz="2200" dirty="0" smtClean="0">
                <a:latin typeface="Calibri" pitchFamily="34" charset="0"/>
              </a:rPr>
              <a:t>Mantener las tasas de ejecución de una instrucción de ciclo por reloj.</a:t>
            </a:r>
          </a:p>
          <a:p>
            <a:pPr lvl="2"/>
            <a:endParaRPr lang="es-ES" sz="2200" dirty="0" smtClean="0">
              <a:latin typeface="Calibri" pitchFamily="34" charset="0"/>
            </a:endParaRPr>
          </a:p>
          <a:p>
            <a:pPr lvl="2"/>
            <a:r>
              <a:rPr lang="es-ES" sz="2200" dirty="0" smtClean="0">
                <a:latin typeface="Calibri" pitchFamily="34" charset="0"/>
              </a:rPr>
              <a:t>El marcador responsable de la ejecución.</a:t>
            </a:r>
          </a:p>
          <a:p>
            <a:pPr lvl="2"/>
            <a:endParaRPr lang="es-ES" sz="2200" dirty="0" smtClean="0">
              <a:latin typeface="Calibri" pitchFamily="34" charset="0"/>
            </a:endParaRPr>
          </a:p>
          <a:p>
            <a:pPr lvl="2"/>
            <a:r>
              <a:rPr lang="es-ES" sz="2200" dirty="0" smtClean="0">
                <a:solidFill>
                  <a:schemeClr val="tx1"/>
                </a:solidFill>
                <a:latin typeface="Calibri" pitchFamily="34" charset="0"/>
              </a:rPr>
              <a:t>Ventaja: Múltiples instrucciones en ejecución.</a:t>
            </a:r>
          </a:p>
          <a:p>
            <a:pPr lvl="3"/>
            <a:endParaRPr lang="es-ES" sz="2200" dirty="0" smtClean="0">
              <a:solidFill>
                <a:schemeClr val="tx1"/>
              </a:solidFill>
            </a:endParaRPr>
          </a:p>
          <a:p>
            <a:pPr lvl="1"/>
            <a:endParaRPr lang="es-ES" sz="25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396240"/>
            <a:ext cx="7239000" cy="441960"/>
          </a:xfrm>
        </p:spPr>
        <p:txBody>
          <a:bodyPr>
            <a:normAutofit/>
          </a:bodyPr>
          <a:lstStyle/>
          <a:p>
            <a:pPr algn="ctr"/>
            <a:r>
              <a:rPr lang="es-ES" sz="2800" dirty="0" smtClean="0"/>
              <a:t>Planificación dinámica con marcador</a:t>
            </a:r>
            <a:endParaRPr lang="es-ES" sz="2800" dirty="0"/>
          </a:p>
        </p:txBody>
      </p:sp>
      <p:sp>
        <p:nvSpPr>
          <p:cNvPr id="5" name="1 Título"/>
          <p:cNvSpPr>
            <a:spLocks noGrp="1"/>
          </p:cNvSpPr>
          <p:nvPr>
            <p:ph idx="1"/>
          </p:nvPr>
        </p:nvSpPr>
        <p:spPr>
          <a:xfrm>
            <a:off x="457200" y="1295400"/>
            <a:ext cx="7239000" cy="5160336"/>
          </a:xfrm>
        </p:spPr>
        <p:txBody>
          <a:bodyPr>
            <a:normAutofit/>
          </a:bodyPr>
          <a:lstStyle/>
          <a:p>
            <a:pPr lvl="1"/>
            <a:r>
              <a:rPr lang="es-ES" sz="2500" dirty="0" smtClean="0">
                <a:solidFill>
                  <a:schemeClr val="tx1"/>
                </a:solidFill>
                <a:latin typeface="Calibri" pitchFamily="34" charset="0"/>
              </a:rPr>
              <a:t>Estructura básica de MIPS con marcador.</a:t>
            </a:r>
          </a:p>
          <a:p>
            <a:pPr lvl="1"/>
            <a:endParaRPr lang="es-ES" sz="2500" dirty="0">
              <a:solidFill>
                <a:schemeClr val="tx1"/>
              </a:solidFill>
            </a:endParaRPr>
          </a:p>
        </p:txBody>
      </p:sp>
      <p:pic>
        <p:nvPicPr>
          <p:cNvPr id="2051" name="Picture 3" descr="D:\Personal\tre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600200"/>
            <a:ext cx="4245882" cy="541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396240"/>
            <a:ext cx="7239000" cy="441960"/>
          </a:xfrm>
        </p:spPr>
        <p:txBody>
          <a:bodyPr>
            <a:normAutofit/>
          </a:bodyPr>
          <a:lstStyle/>
          <a:p>
            <a:pPr algn="ctr"/>
            <a:r>
              <a:rPr lang="es-ES" sz="2800" dirty="0" smtClean="0"/>
              <a:t>Planificación dinámica con marcador</a:t>
            </a:r>
            <a:endParaRPr lang="es-ES" sz="2800" dirty="0"/>
          </a:p>
        </p:txBody>
      </p:sp>
      <p:sp>
        <p:nvSpPr>
          <p:cNvPr id="5" name="1 Título"/>
          <p:cNvSpPr>
            <a:spLocks noGrp="1"/>
          </p:cNvSpPr>
          <p:nvPr>
            <p:ph idx="1"/>
          </p:nvPr>
        </p:nvSpPr>
        <p:spPr>
          <a:xfrm>
            <a:off x="457200" y="1295400"/>
            <a:ext cx="7239000" cy="5160336"/>
          </a:xfrm>
        </p:spPr>
        <p:txBody>
          <a:bodyPr>
            <a:normAutofit/>
          </a:bodyPr>
          <a:lstStyle/>
          <a:p>
            <a:pPr lvl="1"/>
            <a:r>
              <a:rPr lang="es-ES" sz="2500" dirty="0" smtClean="0">
                <a:solidFill>
                  <a:schemeClr val="tx1"/>
                </a:solidFill>
                <a:latin typeface="Calibri" pitchFamily="34" charset="0"/>
              </a:rPr>
              <a:t>Etapas que sustituyen a </a:t>
            </a:r>
            <a:r>
              <a:rPr lang="es-ES" sz="2500" i="1" dirty="0" smtClean="0">
                <a:solidFill>
                  <a:schemeClr val="tx1"/>
                </a:solidFill>
                <a:latin typeface="Calibri" pitchFamily="34" charset="0"/>
              </a:rPr>
              <a:t>ID, EX y WB</a:t>
            </a:r>
          </a:p>
          <a:p>
            <a:pPr lvl="1"/>
            <a:endParaRPr lang="es-ES" sz="2500" dirty="0">
              <a:solidFill>
                <a:schemeClr val="tx1"/>
              </a:solidFill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219200" y="2362200"/>
          <a:ext cx="6096000" cy="272288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990600"/>
                <a:gridCol w="1447800"/>
                <a:gridCol w="36576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Etapa</a:t>
                      </a:r>
                      <a:r>
                        <a:rPr lang="es-ES" baseline="0" dirty="0" smtClean="0">
                          <a:latin typeface="Calibri" pitchFamily="34" charset="0"/>
                        </a:rPr>
                        <a:t> A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Etapa</a:t>
                      </a:r>
                      <a:r>
                        <a:rPr lang="es-ES" baseline="0" dirty="0" smtClean="0">
                          <a:latin typeface="Calibri" pitchFamily="34" charset="0"/>
                        </a:rPr>
                        <a:t> B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Descripción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libri" pitchFamily="34" charset="0"/>
                        </a:rPr>
                        <a:t>ID</a:t>
                      </a:r>
                      <a:endParaRPr lang="es-ES" sz="1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err="1" smtClean="0">
                          <a:latin typeface="Calibri" pitchFamily="34" charset="0"/>
                        </a:rPr>
                        <a:t>Issue</a:t>
                      </a:r>
                      <a:endParaRPr lang="es-ES" sz="1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S" sz="14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- El marcador pondrá en marcha la instrucción a la unidad funcional y actualizará su estructura interna de datos</a:t>
                      </a:r>
                      <a:endParaRPr lang="es-ES" sz="14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libri" pitchFamily="34" charset="0"/>
                        </a:rPr>
                        <a:t>ID</a:t>
                      </a:r>
                      <a:endParaRPr lang="es-ES" sz="1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err="1" smtClean="0">
                          <a:latin typeface="Calibri" pitchFamily="34" charset="0"/>
                        </a:rPr>
                        <a:t>Read</a:t>
                      </a:r>
                      <a:r>
                        <a:rPr lang="es-ES" sz="1400" dirty="0" smtClean="0">
                          <a:latin typeface="Calibri" pitchFamily="34" charset="0"/>
                        </a:rPr>
                        <a:t> </a:t>
                      </a:r>
                      <a:r>
                        <a:rPr lang="es-ES" sz="1400" dirty="0" err="1" smtClean="0">
                          <a:latin typeface="Calibri" pitchFamily="34" charset="0"/>
                        </a:rPr>
                        <a:t>Operands</a:t>
                      </a:r>
                      <a:endParaRPr lang="es-ES" sz="1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s-ES" sz="1400" dirty="0" smtClean="0">
                          <a:latin typeface="Calibri" pitchFamily="34" charset="0"/>
                        </a:rPr>
                        <a:t> El</a:t>
                      </a:r>
                      <a:r>
                        <a:rPr lang="es-ES" sz="1400" baseline="0" dirty="0" smtClean="0">
                          <a:latin typeface="Calibri" pitchFamily="34" charset="0"/>
                        </a:rPr>
                        <a:t> marcador resuelve riegos RAW.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1400" baseline="0" dirty="0" smtClean="0">
                          <a:latin typeface="Calibri" pitchFamily="34" charset="0"/>
                        </a:rPr>
                        <a:t> Se comprueba la disponibilidad de instrucciones.</a:t>
                      </a:r>
                      <a:endParaRPr lang="es-ES" sz="14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libri" pitchFamily="34" charset="0"/>
                        </a:rPr>
                        <a:t>EX</a:t>
                      </a:r>
                      <a:endParaRPr lang="es-ES" sz="1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err="1" smtClean="0">
                          <a:latin typeface="Calibri" pitchFamily="34" charset="0"/>
                        </a:rPr>
                        <a:t>Execution</a:t>
                      </a:r>
                      <a:endParaRPr lang="es-ES" sz="1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libri" pitchFamily="34" charset="0"/>
                        </a:rPr>
                        <a:t>- Ejecuta la instrucción que se</a:t>
                      </a:r>
                      <a:r>
                        <a:rPr lang="es-ES" sz="1400" baseline="0" dirty="0" smtClean="0">
                          <a:latin typeface="Calibri" pitchFamily="34" charset="0"/>
                        </a:rPr>
                        <a:t> debe ejecutar.</a:t>
                      </a:r>
                      <a:endParaRPr lang="es-ES" sz="14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libri" pitchFamily="34" charset="0"/>
                        </a:rPr>
                        <a:t>WB</a:t>
                      </a:r>
                      <a:endParaRPr lang="es-ES" sz="1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err="1" smtClean="0">
                          <a:latin typeface="Calibri" pitchFamily="34" charset="0"/>
                        </a:rPr>
                        <a:t>Write</a:t>
                      </a:r>
                      <a:r>
                        <a:rPr lang="es-ES" sz="14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s-ES" sz="1400" baseline="0" dirty="0" err="1" smtClean="0">
                          <a:latin typeface="Calibri" pitchFamily="34" charset="0"/>
                        </a:rPr>
                        <a:t>Result</a:t>
                      </a:r>
                      <a:endParaRPr lang="es-ES" sz="1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libri" pitchFamily="34" charset="0"/>
                        </a:rPr>
                        <a:t>-</a:t>
                      </a:r>
                      <a:r>
                        <a:rPr lang="es-ES" sz="1400" baseline="0" dirty="0" smtClean="0">
                          <a:latin typeface="Calibri" pitchFamily="34" charset="0"/>
                        </a:rPr>
                        <a:t> Escribe los resultados en los registros, teniendo en cuenta una serie de riesgos.</a:t>
                      </a:r>
                      <a:endParaRPr lang="es-ES" sz="14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955</TotalTime>
  <Words>630</Words>
  <Application>Microsoft Office PowerPoint</Application>
  <PresentationFormat>Presentación en pantalla (4:3)</PresentationFormat>
  <Paragraphs>224</Paragraphs>
  <Slides>11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Opulento</vt:lpstr>
      <vt:lpstr>PLANIFICACIÓN DINÁMICA EN MIPS r4000</vt:lpstr>
      <vt:lpstr>  Estructura de la ruta de datos enteros  </vt:lpstr>
      <vt:lpstr>Estructura de la ruta de datos enteros</vt:lpstr>
      <vt:lpstr>Ruta de datos para los coma-flotante</vt:lpstr>
      <vt:lpstr>Ruta de datos para los coma-flotante</vt:lpstr>
      <vt:lpstr>Planificación estática vs dinámica</vt:lpstr>
      <vt:lpstr>Planificación dinámica con marcador</vt:lpstr>
      <vt:lpstr>Planificación dinámica con marcador</vt:lpstr>
      <vt:lpstr>Planificación dinámica con marcador</vt:lpstr>
      <vt:lpstr>Planificación dinámica con marcador</vt:lpstr>
      <vt:lpstr>Planificación dinámica con marcador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Berto</dc:creator>
  <cp:lastModifiedBy>Berto</cp:lastModifiedBy>
  <cp:revision>100</cp:revision>
  <dcterms:created xsi:type="dcterms:W3CDTF">2009-04-19T13:12:09Z</dcterms:created>
  <dcterms:modified xsi:type="dcterms:W3CDTF">2009-04-20T20:33:09Z</dcterms:modified>
</cp:coreProperties>
</file>