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handoutMasterIdLst>
    <p:handoutMasterId r:id="rId24"/>
  </p:handoutMasterIdLst>
  <p:sldIdLst>
    <p:sldId id="256" r:id="rId2"/>
    <p:sldId id="257" r:id="rId3"/>
    <p:sldId id="258" r:id="rId4"/>
    <p:sldId id="271" r:id="rId5"/>
    <p:sldId id="272" r:id="rId6"/>
    <p:sldId id="273" r:id="rId7"/>
    <p:sldId id="259" r:id="rId8"/>
    <p:sldId id="274" r:id="rId9"/>
    <p:sldId id="275" r:id="rId10"/>
    <p:sldId id="276" r:id="rId11"/>
    <p:sldId id="277" r:id="rId12"/>
    <p:sldId id="279" r:id="rId13"/>
    <p:sldId id="280" r:id="rId14"/>
    <p:sldId id="281" r:id="rId15"/>
    <p:sldId id="282" r:id="rId16"/>
    <p:sldId id="283" r:id="rId17"/>
    <p:sldId id="284" r:id="rId18"/>
    <p:sldId id="285" r:id="rId19"/>
    <p:sldId id="287" r:id="rId20"/>
    <p:sldId id="288" r:id="rId21"/>
    <p:sldId id="289" r:id="rId2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94647" autoAdjust="0"/>
  </p:normalViewPr>
  <p:slideViewPr>
    <p:cSldViewPr>
      <p:cViewPr varScale="1">
        <p:scale>
          <a:sx n="77" d="100"/>
          <a:sy n="77" d="100"/>
        </p:scale>
        <p:origin x="-108" y="-7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F014B30-8375-4BBC-8A10-2E6C50801A4B}" type="datetimeFigureOut">
              <a:rPr lang="es-ES" smtClean="0"/>
              <a:pPr/>
              <a:t>16/06/2009</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CBE4D8-E911-433C-8ECA-2B799D4D4EF3}" type="slidenum">
              <a:rPr lang="es-ES" smtClean="0"/>
              <a:pPr/>
              <a:t>‹Nº›</a:t>
            </a:fld>
            <a:endParaRPr lang="es-E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8DA370-3969-451D-B8D0-954977A93D5C}" type="datetimeFigureOut">
              <a:rPr lang="es-ES" smtClean="0"/>
              <a:pPr/>
              <a:t>16/06/2009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C7EBCD-CC8A-4870-9804-28C58819FAEA}" type="slidenum">
              <a:rPr lang="es-ES" smtClean="0"/>
              <a:pPr/>
              <a:t>‹Nº›</a:t>
            </a:fld>
            <a:endParaRPr lang="es-E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F620BEF-31C5-42B8-AED6-651B68DA5936}" type="datetime1">
              <a:rPr lang="es-ES" smtClean="0"/>
              <a:pPr/>
              <a:t>16/06/2009</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A213479-4A68-4A65-8470-1163DA3CED90}"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865DEEE-281E-48C7-818D-8BCBADEB2E92}" type="datetime1">
              <a:rPr lang="es-ES" smtClean="0"/>
              <a:pPr/>
              <a:t>16/06/2009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A213479-4A68-4A65-8470-1163DA3CED90}"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6108C5C4-60BE-46D1-8C8D-EE45EF68B393}" type="datetime1">
              <a:rPr lang="es-ES" smtClean="0"/>
              <a:pPr/>
              <a:t>16/06/2009</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A213479-4A68-4A65-8470-1163DA3CED90}"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0D94FCA-35A9-4040-B7CB-E6BD0F3992B3}" type="datetime1">
              <a:rPr lang="es-ES" smtClean="0"/>
              <a:pPr/>
              <a:t>16/06/2009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A213479-4A68-4A65-8470-1163DA3CED90}"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EC04131-F784-4B84-95A1-9DB8A27F6547}" type="datetime1">
              <a:rPr lang="es-ES" smtClean="0"/>
              <a:pPr/>
              <a:t>16/06/2009</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EA213479-4A68-4A65-8470-1163DA3CED90}"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2495B8C1-5C88-429E-898F-4D267DBD6934}" type="datetime1">
              <a:rPr lang="es-ES" smtClean="0"/>
              <a:pPr/>
              <a:t>16/06/2009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A213479-4A68-4A65-8470-1163DA3CED90}"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74CDA5E-5B71-453D-9F50-F2BCD4B16C69}" type="datetime1">
              <a:rPr lang="es-ES" smtClean="0"/>
              <a:pPr/>
              <a:t>16/06/2009</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EA213479-4A68-4A65-8470-1163DA3CED90}"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0005802A-0841-453B-8ED0-4AC8110C7037}" type="datetime1">
              <a:rPr lang="es-ES" smtClean="0"/>
              <a:pPr/>
              <a:t>16/06/2009</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EA213479-4A68-4A65-8470-1163DA3CED90}"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090FBF3D-BB5D-4F0B-9F67-B736020546C9}" type="datetime1">
              <a:rPr lang="es-ES" smtClean="0"/>
              <a:pPr/>
              <a:t>16/06/2009</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EA213479-4A68-4A65-8470-1163DA3CED90}"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E95F0F7-A750-4B78-A870-92133ACDA71C}" type="datetime1">
              <a:rPr lang="es-ES" smtClean="0"/>
              <a:pPr/>
              <a:t>16/06/2009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A213479-4A68-4A65-8470-1163DA3CED90}"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EDA81989-BA24-47CB-B74C-D917F0ABA564}" type="datetime1">
              <a:rPr lang="es-ES" smtClean="0"/>
              <a:pPr/>
              <a:t>16/06/2009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A213479-4A68-4A65-8470-1163DA3CED90}" type="slidenum">
              <a:rPr lang="es-ES" smtClean="0"/>
              <a:pPr/>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A64E899-CE5D-44BD-9A84-0DDD4B99C00C}" type="datetime1">
              <a:rPr lang="es-ES" smtClean="0"/>
              <a:pPr/>
              <a:t>16/06/2009</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A213479-4A68-4A65-8470-1163DA3CED90}"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1981200"/>
            <a:ext cx="7239000" cy="899160"/>
          </a:xfrm>
        </p:spPr>
        <p:txBody>
          <a:bodyPr>
            <a:normAutofit fontScale="90000"/>
          </a:bodyPr>
          <a:lstStyle/>
          <a:p>
            <a:pPr algn="ctr"/>
            <a:r>
              <a:rPr lang="es-ES" sz="4400" dirty="0" smtClean="0"/>
              <a:t>Coherencia de caché en arquitecturas paralelas</a:t>
            </a:r>
            <a:endParaRPr lang="es-ES" sz="4400" dirty="0"/>
          </a:p>
        </p:txBody>
      </p:sp>
      <p:sp>
        <p:nvSpPr>
          <p:cNvPr id="5" name="4 Marcador de contenido"/>
          <p:cNvSpPr>
            <a:spLocks noGrp="1"/>
          </p:cNvSpPr>
          <p:nvPr>
            <p:ph idx="1"/>
          </p:nvPr>
        </p:nvSpPr>
        <p:spPr>
          <a:xfrm>
            <a:off x="457200" y="4724400"/>
            <a:ext cx="7239000" cy="1731336"/>
          </a:xfrm>
        </p:spPr>
        <p:txBody>
          <a:bodyPr>
            <a:normAutofit/>
          </a:bodyPr>
          <a:lstStyle/>
          <a:p>
            <a:pPr algn="r">
              <a:buNone/>
            </a:pPr>
            <a:r>
              <a:rPr lang="es-ES" sz="1800" dirty="0" err="1" smtClean="0">
                <a:solidFill>
                  <a:srgbClr val="002060"/>
                </a:solidFill>
                <a:latin typeface="Adobe Caslon Pro Bold" pitchFamily="18" charset="0"/>
              </a:rPr>
              <a:t>Jose</a:t>
            </a:r>
            <a:r>
              <a:rPr lang="es-ES" sz="1800" dirty="0" smtClean="0">
                <a:solidFill>
                  <a:srgbClr val="002060"/>
                </a:solidFill>
                <a:latin typeface="Adobe Caslon Pro Bold" pitchFamily="18" charset="0"/>
              </a:rPr>
              <a:t> Alberto Benítez </a:t>
            </a:r>
            <a:r>
              <a:rPr lang="es-ES" sz="1800" dirty="0" err="1" smtClean="0">
                <a:solidFill>
                  <a:srgbClr val="002060"/>
                </a:solidFill>
                <a:latin typeface="Adobe Caslon Pro Bold" pitchFamily="18" charset="0"/>
              </a:rPr>
              <a:t>Andrades</a:t>
            </a:r>
            <a:endParaRPr lang="es-ES" sz="1800" dirty="0" smtClean="0">
              <a:solidFill>
                <a:srgbClr val="002060"/>
              </a:solidFill>
              <a:latin typeface="Adobe Caslon Pro Bold" pitchFamily="18" charset="0"/>
            </a:endParaRPr>
          </a:p>
          <a:p>
            <a:pPr algn="r">
              <a:buNone/>
            </a:pPr>
            <a:r>
              <a:rPr lang="es-ES" sz="1800" dirty="0" smtClean="0">
                <a:solidFill>
                  <a:srgbClr val="002060"/>
                </a:solidFill>
                <a:latin typeface="Adobe Caslon Pro Bold" pitchFamily="18" charset="0"/>
              </a:rPr>
              <a:t>71454586A</a:t>
            </a:r>
          </a:p>
          <a:p>
            <a:pPr algn="r">
              <a:buNone/>
            </a:pPr>
            <a:r>
              <a:rPr lang="es-ES" sz="1800" dirty="0" smtClean="0">
                <a:solidFill>
                  <a:srgbClr val="002060"/>
                </a:solidFill>
                <a:latin typeface="Adobe Caslon Pro Bold" pitchFamily="18" charset="0"/>
              </a:rPr>
              <a:t>Ingeniería en Informática</a:t>
            </a:r>
          </a:p>
          <a:p>
            <a:pPr algn="r">
              <a:buNone/>
            </a:pPr>
            <a:r>
              <a:rPr lang="es-ES" sz="1800" dirty="0" smtClean="0">
                <a:solidFill>
                  <a:srgbClr val="002060"/>
                </a:solidFill>
                <a:latin typeface="Adobe Caslon Pro Bold" pitchFamily="18" charset="0"/>
              </a:rPr>
              <a:t>Universidad de León</a:t>
            </a:r>
            <a:endParaRPr lang="es-ES" sz="1800" dirty="0">
              <a:solidFill>
                <a:srgbClr val="002060"/>
              </a:solidFill>
              <a:latin typeface="Adobe Caslon Pro Bold"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lstStyle/>
          <a:p>
            <a:r>
              <a:rPr lang="es-ES" dirty="0" smtClean="0"/>
              <a:t>Protocolos </a:t>
            </a:r>
            <a:r>
              <a:rPr lang="es-ES" dirty="0" err="1" smtClean="0"/>
              <a:t>snoopy</a:t>
            </a:r>
            <a:endParaRPr lang="es-ES" dirty="0" smtClean="0"/>
          </a:p>
          <a:p>
            <a:pPr lvl="2"/>
            <a:r>
              <a:rPr lang="es-ES" dirty="0" smtClean="0"/>
              <a:t>Cachés privadas vinculadas por un bus común:</a:t>
            </a:r>
          </a:p>
          <a:p>
            <a:pPr lvl="3"/>
            <a:r>
              <a:rPr lang="es-ES" dirty="0" smtClean="0"/>
              <a:t>Política de </a:t>
            </a:r>
            <a:r>
              <a:rPr lang="es-ES" dirty="0" err="1" smtClean="0"/>
              <a:t>write-invalidate</a:t>
            </a:r>
            <a:endParaRPr lang="es-ES" dirty="0" smtClean="0"/>
          </a:p>
          <a:p>
            <a:pPr lvl="3"/>
            <a:r>
              <a:rPr lang="es-ES" dirty="0" smtClean="0"/>
              <a:t>Política de </a:t>
            </a:r>
            <a:r>
              <a:rPr lang="es-ES" dirty="0" err="1" smtClean="0"/>
              <a:t>write-update</a:t>
            </a:r>
            <a:endParaRPr lang="es-ES" dirty="0" smtClean="0"/>
          </a:p>
          <a:p>
            <a:pPr lvl="3"/>
            <a:endParaRPr lang="es-ES" dirty="0" smtClean="0"/>
          </a:p>
          <a:p>
            <a:r>
              <a:rPr lang="es-ES" dirty="0" smtClean="0"/>
              <a:t>Protocolos basados en directorio</a:t>
            </a:r>
          </a:p>
          <a:p>
            <a:pPr lvl="3"/>
            <a:r>
              <a:rPr lang="es-ES" sz="1800" dirty="0" smtClean="0"/>
              <a:t>Se utilizan en red </a:t>
            </a:r>
            <a:r>
              <a:rPr lang="es-ES" sz="1800" dirty="0" err="1" smtClean="0"/>
              <a:t>multietapas</a:t>
            </a:r>
            <a:r>
              <a:rPr lang="es-ES" sz="1800" dirty="0" smtClean="0"/>
              <a:t> ya que los </a:t>
            </a:r>
            <a:r>
              <a:rPr lang="es-ES" sz="1800" dirty="0" err="1" smtClean="0"/>
              <a:t>snoopy</a:t>
            </a:r>
            <a:r>
              <a:rPr lang="es-ES" sz="1800" dirty="0" smtClean="0"/>
              <a:t> son muy caros para adaptarse a las capacidades de la red.</a:t>
            </a:r>
          </a:p>
          <a:p>
            <a:pPr lvl="3"/>
            <a:endParaRPr lang="es-ES" sz="1800" dirty="0" smtClean="0"/>
          </a:p>
          <a:p>
            <a:pPr>
              <a:buNone/>
            </a:pPr>
            <a:endParaRPr lang="es-ES" dirty="0" smtClean="0"/>
          </a:p>
          <a:p>
            <a:endParaRPr lang="es-ES" dirty="0" smtClean="0"/>
          </a:p>
          <a:p>
            <a:endParaRPr lang="es-ES" dirty="0" smtClean="0"/>
          </a:p>
          <a:p>
            <a:pPr lvl="5">
              <a:buNone/>
            </a:pPr>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lstStyle/>
          <a:p>
            <a:r>
              <a:rPr lang="es-ES" dirty="0" smtClean="0"/>
              <a:t>2 Enfoques para mantener la coherencia</a:t>
            </a:r>
          </a:p>
          <a:p>
            <a:pPr lvl="2"/>
            <a:r>
              <a:rPr lang="es-ES" dirty="0" err="1" smtClean="0"/>
              <a:t>Write</a:t>
            </a:r>
            <a:r>
              <a:rPr lang="es-ES" dirty="0" smtClean="0"/>
              <a:t>-</a:t>
            </a:r>
            <a:r>
              <a:rPr lang="es-ES" dirty="0" err="1" smtClean="0"/>
              <a:t>invalidate</a:t>
            </a:r>
            <a:r>
              <a:rPr lang="es-ES" dirty="0" smtClean="0"/>
              <a:t>: Invalidará todas las copias remotas cuando un bloque local sea actualizado.</a:t>
            </a:r>
          </a:p>
          <a:p>
            <a:pPr lvl="2"/>
            <a:r>
              <a:rPr lang="es-ES" dirty="0" err="1" smtClean="0"/>
              <a:t>Write-update</a:t>
            </a:r>
            <a:r>
              <a:rPr lang="es-ES" dirty="0" smtClean="0"/>
              <a:t>: emitirá el nuevo bloque de datos a todas las cachés contenido una copia del bloque.</a:t>
            </a:r>
          </a:p>
          <a:p>
            <a:pPr lvl="2"/>
            <a:endParaRPr lang="es-ES" dirty="0" smtClean="0"/>
          </a:p>
          <a:p>
            <a:r>
              <a:rPr lang="es-ES" dirty="0" smtClean="0"/>
              <a:t>Logran coherencia de datos entre cachés y memorias compartidas a través de un bus.</a:t>
            </a:r>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err="1" smtClean="0">
                <a:solidFill>
                  <a:srgbClr val="002060"/>
                </a:solidFill>
              </a:rPr>
              <a:t>snoopy</a:t>
            </a:r>
            <a:endParaRPr lang="es-ES"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lstStyle/>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err="1" smtClean="0">
                <a:solidFill>
                  <a:srgbClr val="002060"/>
                </a:solidFill>
              </a:rPr>
              <a:t>snoopy</a:t>
            </a:r>
            <a:endParaRPr lang="es-ES" dirty="0">
              <a:solidFill>
                <a:srgbClr val="002060"/>
              </a:solidFill>
            </a:endParaRPr>
          </a:p>
        </p:txBody>
      </p:sp>
      <p:pic>
        <p:nvPicPr>
          <p:cNvPr id="2050" name="Picture 2" descr="C:\Users\Pepe\Documents\tra\Imagen 007.jpg"/>
          <p:cNvPicPr>
            <a:picLocks noChangeAspect="1" noChangeArrowheads="1"/>
          </p:cNvPicPr>
          <p:nvPr/>
        </p:nvPicPr>
        <p:blipFill>
          <a:blip r:embed="rId2"/>
          <a:srcRect/>
          <a:stretch>
            <a:fillRect/>
          </a:stretch>
        </p:blipFill>
        <p:spPr bwMode="auto">
          <a:xfrm>
            <a:off x="381000" y="1828800"/>
            <a:ext cx="3663950" cy="4352925"/>
          </a:xfrm>
          <a:prstGeom prst="rect">
            <a:avLst/>
          </a:prstGeom>
          <a:noFill/>
        </p:spPr>
      </p:pic>
      <p:sp>
        <p:nvSpPr>
          <p:cNvPr id="6" name="5 CuadroTexto"/>
          <p:cNvSpPr txBox="1"/>
          <p:nvPr/>
        </p:nvSpPr>
        <p:spPr>
          <a:xfrm>
            <a:off x="4343400" y="1852136"/>
            <a:ext cx="3505200"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ES" sz="1400" dirty="0" smtClean="0"/>
              <a:t>Usando </a:t>
            </a:r>
            <a:r>
              <a:rPr lang="es-ES" sz="1400" dirty="0" err="1" smtClean="0"/>
              <a:t>write-invalidate</a:t>
            </a:r>
            <a:r>
              <a:rPr lang="es-ES" sz="1400" dirty="0" smtClean="0"/>
              <a:t>, P1 modifica sus cachés de X a X’, y todas las copias se invalidan mediante el bus.</a:t>
            </a:r>
            <a:endParaRPr lang="es-ES" sz="1400" dirty="0"/>
          </a:p>
        </p:txBody>
      </p:sp>
      <p:sp>
        <p:nvSpPr>
          <p:cNvPr id="7" name="6 CuadroTexto"/>
          <p:cNvSpPr txBox="1"/>
          <p:nvPr/>
        </p:nvSpPr>
        <p:spPr>
          <a:xfrm>
            <a:off x="4343400" y="2766536"/>
            <a:ext cx="3505200" cy="116955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ES" sz="1400" dirty="0" smtClean="0"/>
              <a:t>Los bloques invalidados son “sucios”. El protocolo </a:t>
            </a:r>
            <a:r>
              <a:rPr lang="es-ES" sz="1400" dirty="0" err="1" smtClean="0"/>
              <a:t>write-update</a:t>
            </a:r>
            <a:r>
              <a:rPr lang="es-ES" sz="1400" dirty="0" smtClean="0"/>
              <a:t> demanda un nuevo contenido de bloque X’, que será emitido a todas las cachés mediante el bus.</a:t>
            </a:r>
            <a:endParaRPr lang="es-ES" sz="1400" dirty="0"/>
          </a:p>
        </p:txBody>
      </p:sp>
      <p:sp>
        <p:nvSpPr>
          <p:cNvPr id="8" name="7 CuadroTexto"/>
          <p:cNvSpPr txBox="1"/>
          <p:nvPr/>
        </p:nvSpPr>
        <p:spPr>
          <a:xfrm>
            <a:off x="4343400" y="4061936"/>
            <a:ext cx="3505200" cy="73866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 sz="1400" dirty="0" smtClean="0"/>
              <a:t>La copia de memoria es también actualizada si las cachés </a:t>
            </a:r>
            <a:r>
              <a:rPr lang="es-ES" sz="1400" dirty="0" err="1" smtClean="0"/>
              <a:t>write-through</a:t>
            </a:r>
            <a:r>
              <a:rPr lang="es-ES" sz="1400" dirty="0" smtClean="0"/>
              <a:t> son utilizadas.</a:t>
            </a:r>
            <a:endParaRPr lang="es-ES" sz="1400" dirty="0"/>
          </a:p>
        </p:txBody>
      </p:sp>
      <p:sp>
        <p:nvSpPr>
          <p:cNvPr id="10" name="9 CuadroTexto"/>
          <p:cNvSpPr txBox="1"/>
          <p:nvPr/>
        </p:nvSpPr>
        <p:spPr>
          <a:xfrm>
            <a:off x="4343400" y="4953000"/>
            <a:ext cx="3505200" cy="95410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s-ES" sz="1400" dirty="0" smtClean="0"/>
              <a:t>En el uso de cachés </a:t>
            </a:r>
            <a:r>
              <a:rPr lang="es-ES" sz="1400" dirty="0" err="1" smtClean="0"/>
              <a:t>write</a:t>
            </a:r>
            <a:r>
              <a:rPr lang="es-ES" sz="1400" dirty="0" smtClean="0"/>
              <a:t>-back, la copia de la memoria es actualizada después del tiempo de </a:t>
            </a:r>
            <a:r>
              <a:rPr lang="es-ES" sz="1400" dirty="0" err="1" smtClean="0"/>
              <a:t>reemplazamiento</a:t>
            </a:r>
            <a:r>
              <a:rPr lang="es-ES" sz="1400" dirty="0" smtClean="0"/>
              <a:t> de bloque.</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lstStyle/>
          <a:p>
            <a:r>
              <a:rPr lang="es-ES" dirty="0" smtClean="0"/>
              <a:t>Cachés </a:t>
            </a:r>
            <a:r>
              <a:rPr lang="es-ES" dirty="0" err="1" smtClean="0"/>
              <a:t>write-through</a:t>
            </a:r>
            <a:endParaRPr lang="es-ES" dirty="0" smtClean="0"/>
          </a:p>
          <a:p>
            <a:pPr lvl="1"/>
            <a:endParaRPr lang="es-ES" dirty="0" smtClean="0"/>
          </a:p>
          <a:p>
            <a:pPr lvl="2"/>
            <a:endParaRPr lang="es-ES" dirty="0" smtClean="0"/>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err="1" smtClean="0">
                <a:solidFill>
                  <a:srgbClr val="002060"/>
                </a:solidFill>
              </a:rPr>
              <a:t>snoopy</a:t>
            </a:r>
            <a:endParaRPr lang="es-ES" dirty="0">
              <a:solidFill>
                <a:srgbClr val="002060"/>
              </a:solidFill>
            </a:endParaRPr>
          </a:p>
        </p:txBody>
      </p:sp>
      <p:pic>
        <p:nvPicPr>
          <p:cNvPr id="3074" name="Picture 2" descr="C:\Users\Pepe\Documents\tra\Imagen 010.jpg"/>
          <p:cNvPicPr>
            <a:picLocks noChangeAspect="1" noChangeArrowheads="1"/>
          </p:cNvPicPr>
          <p:nvPr/>
        </p:nvPicPr>
        <p:blipFill>
          <a:blip r:embed="rId2"/>
          <a:srcRect/>
          <a:stretch>
            <a:fillRect/>
          </a:stretch>
        </p:blipFill>
        <p:spPr bwMode="auto">
          <a:xfrm>
            <a:off x="2667000" y="3048000"/>
            <a:ext cx="3088754" cy="2625114"/>
          </a:xfrm>
          <a:prstGeom prst="rect">
            <a:avLst/>
          </a:prstGeom>
          <a:noFill/>
        </p:spPr>
      </p:pic>
      <p:sp>
        <p:nvSpPr>
          <p:cNvPr id="6" name="5 CuadroTexto"/>
          <p:cNvSpPr txBox="1"/>
          <p:nvPr/>
        </p:nvSpPr>
        <p:spPr>
          <a:xfrm>
            <a:off x="2438400" y="2057400"/>
            <a:ext cx="3505200"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ES" sz="1400" dirty="0" smtClean="0"/>
              <a:t>Los estados de la copia de un bloque de caché cambia con respecto a operaciones </a:t>
            </a:r>
            <a:r>
              <a:rPr lang="es-ES" sz="1400" dirty="0" err="1" smtClean="0"/>
              <a:t>read</a:t>
            </a:r>
            <a:r>
              <a:rPr lang="es-ES" sz="1400" dirty="0" smtClean="0"/>
              <a:t> o </a:t>
            </a:r>
            <a:r>
              <a:rPr lang="es-ES" sz="1400" dirty="0" err="1" smtClean="0"/>
              <a:t>write</a:t>
            </a:r>
            <a:r>
              <a:rPr lang="es-ES" sz="1400" dirty="0" smtClean="0"/>
              <a:t>.</a:t>
            </a:r>
            <a:endParaRPr lang="es-ES" sz="1400" dirty="0"/>
          </a:p>
        </p:txBody>
      </p:sp>
      <p:sp>
        <p:nvSpPr>
          <p:cNvPr id="7" name="6 CuadroTexto"/>
          <p:cNvSpPr txBox="1"/>
          <p:nvPr/>
        </p:nvSpPr>
        <p:spPr>
          <a:xfrm>
            <a:off x="152400" y="3429000"/>
            <a:ext cx="2362200" cy="160043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ES" sz="1400" dirty="0" smtClean="0"/>
              <a:t>La fracción de ciclos de escritura en el bus es mayor que la fracción de ciclos de lectura en una caché </a:t>
            </a:r>
            <a:r>
              <a:rPr lang="es-ES" sz="1400" dirty="0" err="1" smtClean="0"/>
              <a:t>write-through</a:t>
            </a:r>
            <a:r>
              <a:rPr lang="es-ES" sz="1400" dirty="0" smtClean="0"/>
              <a:t>, debido a la necesidad de solicitudes de invalidación.</a:t>
            </a:r>
            <a:endParaRPr lang="es-ES" sz="1400" dirty="0"/>
          </a:p>
        </p:txBody>
      </p:sp>
      <p:sp>
        <p:nvSpPr>
          <p:cNvPr id="8" name="7 CuadroTexto"/>
          <p:cNvSpPr txBox="1"/>
          <p:nvPr/>
        </p:nvSpPr>
        <p:spPr>
          <a:xfrm>
            <a:off x="6019800" y="3429000"/>
            <a:ext cx="1828800" cy="138499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 sz="1400" dirty="0" smtClean="0"/>
              <a:t>Se observan 2 protocolos </a:t>
            </a:r>
            <a:r>
              <a:rPr lang="es-ES" sz="1400" dirty="0" err="1" smtClean="0"/>
              <a:t>snoopy</a:t>
            </a:r>
            <a:r>
              <a:rPr lang="es-ES" sz="1400" dirty="0" smtClean="0"/>
              <a:t> de </a:t>
            </a:r>
            <a:r>
              <a:rPr lang="es-ES" sz="1400" dirty="0" err="1" smtClean="0"/>
              <a:t>write-invalidate</a:t>
            </a:r>
            <a:r>
              <a:rPr lang="es-ES" sz="1400" dirty="0" smtClean="0"/>
              <a:t> diseñados por </a:t>
            </a:r>
            <a:r>
              <a:rPr lang="es-ES" sz="1400" dirty="0" err="1" smtClean="0"/>
              <a:t>write</a:t>
            </a:r>
            <a:r>
              <a:rPr lang="es-ES" sz="1400" dirty="0" smtClean="0"/>
              <a:t>-back y </a:t>
            </a:r>
            <a:r>
              <a:rPr lang="es-ES" sz="1400" dirty="0" err="1" smtClean="0"/>
              <a:t>write-through</a:t>
            </a:r>
            <a:r>
              <a:rPr lang="es-ES" sz="1400" dirty="0" smtClean="0"/>
              <a:t>.</a:t>
            </a:r>
            <a:endParaRPr lang="es-ES" sz="1400" dirty="0"/>
          </a:p>
        </p:txBody>
      </p:sp>
      <p:sp>
        <p:nvSpPr>
          <p:cNvPr id="10" name="9 CuadroTexto"/>
          <p:cNvSpPr txBox="1"/>
          <p:nvPr/>
        </p:nvSpPr>
        <p:spPr>
          <a:xfrm>
            <a:off x="2438400" y="5791200"/>
            <a:ext cx="3505200" cy="738664"/>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s-ES" sz="1400" dirty="0" smtClean="0"/>
              <a:t>Para cada uno de los 2 estados de </a:t>
            </a:r>
            <a:r>
              <a:rPr lang="es-ES" sz="1400" dirty="0" smtClean="0"/>
              <a:t>caché, hay 6 eventos que pueden llevarse a cabo.</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lstStyle/>
          <a:p>
            <a:r>
              <a:rPr lang="es-ES" dirty="0" smtClean="0"/>
              <a:t>Cachés </a:t>
            </a:r>
            <a:r>
              <a:rPr lang="es-ES" dirty="0" err="1" smtClean="0"/>
              <a:t>write</a:t>
            </a:r>
            <a:r>
              <a:rPr lang="es-ES" dirty="0" smtClean="0"/>
              <a:t>-back</a:t>
            </a:r>
            <a:endParaRPr lang="es-ES" dirty="0" smtClean="0"/>
          </a:p>
          <a:p>
            <a:pPr lvl="1"/>
            <a:endParaRPr lang="es-ES" dirty="0" smtClean="0"/>
          </a:p>
          <a:p>
            <a:pPr lvl="2"/>
            <a:endParaRPr lang="es-ES" dirty="0" smtClean="0"/>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err="1" smtClean="0">
                <a:solidFill>
                  <a:srgbClr val="002060"/>
                </a:solidFill>
              </a:rPr>
              <a:t>snoopy</a:t>
            </a:r>
            <a:endParaRPr lang="es-ES" dirty="0">
              <a:solidFill>
                <a:srgbClr val="002060"/>
              </a:solidFill>
            </a:endParaRPr>
          </a:p>
        </p:txBody>
      </p:sp>
      <p:pic>
        <p:nvPicPr>
          <p:cNvPr id="3074" name="Picture 2" descr="C:\Users\Pepe\Documents\tra\Imagen 010.jpg"/>
          <p:cNvPicPr>
            <a:picLocks noChangeAspect="1" noChangeArrowheads="1"/>
          </p:cNvPicPr>
          <p:nvPr/>
        </p:nvPicPr>
        <p:blipFill>
          <a:blip r:embed="rId2"/>
          <a:srcRect/>
          <a:stretch>
            <a:fillRect/>
          </a:stretch>
        </p:blipFill>
        <p:spPr bwMode="auto">
          <a:xfrm>
            <a:off x="2702446" y="3048000"/>
            <a:ext cx="3088754" cy="2625114"/>
          </a:xfrm>
          <a:prstGeom prst="rect">
            <a:avLst/>
          </a:prstGeom>
          <a:noFill/>
        </p:spPr>
      </p:pic>
      <p:sp>
        <p:nvSpPr>
          <p:cNvPr id="6" name="5 CuadroTexto"/>
          <p:cNvSpPr txBox="1"/>
          <p:nvPr/>
        </p:nvSpPr>
        <p:spPr>
          <a:xfrm>
            <a:off x="2514600" y="2057400"/>
            <a:ext cx="3505200"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ES" sz="1400" dirty="0" smtClean="0"/>
              <a:t>El estado validado de una caché </a:t>
            </a:r>
            <a:r>
              <a:rPr lang="es-ES" sz="1400" dirty="0" err="1" smtClean="0"/>
              <a:t>write</a:t>
            </a:r>
            <a:r>
              <a:rPr lang="es-ES" sz="1400" dirty="0" smtClean="0"/>
              <a:t>-back puede ser </a:t>
            </a:r>
            <a:r>
              <a:rPr lang="es-ES" sz="1400" dirty="0" err="1" smtClean="0"/>
              <a:t>divivido</a:t>
            </a:r>
            <a:r>
              <a:rPr lang="es-ES" sz="1400" dirty="0" smtClean="0"/>
              <a:t> en otros 2 estados: RW(</a:t>
            </a:r>
            <a:r>
              <a:rPr lang="es-ES" sz="1400" dirty="0" err="1" smtClean="0"/>
              <a:t>Read-Write</a:t>
            </a:r>
            <a:r>
              <a:rPr lang="es-ES" sz="1400" dirty="0" smtClean="0"/>
              <a:t>) y RO(</a:t>
            </a:r>
            <a:r>
              <a:rPr lang="es-ES" sz="1400" dirty="0" err="1" smtClean="0"/>
              <a:t>Read-only</a:t>
            </a:r>
            <a:r>
              <a:rPr lang="es-ES" sz="1400" dirty="0" smtClean="0"/>
              <a:t>)</a:t>
            </a:r>
            <a:endParaRPr lang="es-ES" sz="1400" dirty="0"/>
          </a:p>
        </p:txBody>
      </p:sp>
      <p:sp>
        <p:nvSpPr>
          <p:cNvPr id="7" name="6 CuadroTexto"/>
          <p:cNvSpPr txBox="1"/>
          <p:nvPr/>
        </p:nvSpPr>
        <p:spPr>
          <a:xfrm>
            <a:off x="152400" y="2819400"/>
            <a:ext cx="2362200" cy="289310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ES" sz="1400" dirty="0" smtClean="0"/>
              <a:t>Pueden existir muchas copias en el estado RO, cada proceso tiene una copia, puede leer la copia segura.</a:t>
            </a:r>
          </a:p>
          <a:p>
            <a:r>
              <a:rPr lang="es-ES" sz="1400" dirty="0" smtClean="0"/>
              <a:t>Antes de que un bloque sea modificado, la propiedad de acceso exclusivo debe ser obtenida por un bus de transacciones RO que es emitido a todas las cachés y memorias</a:t>
            </a:r>
            <a:endParaRPr lang="es-ES" sz="1400" dirty="0"/>
          </a:p>
        </p:txBody>
      </p:sp>
      <p:sp>
        <p:nvSpPr>
          <p:cNvPr id="8" name="7 CuadroTexto"/>
          <p:cNvSpPr txBox="1"/>
          <p:nvPr/>
        </p:nvSpPr>
        <p:spPr>
          <a:xfrm>
            <a:off x="6019800" y="3429000"/>
            <a:ext cx="1828800" cy="116955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 sz="1400" dirty="0" smtClean="0"/>
              <a:t>El estado INV es equivalente al </a:t>
            </a:r>
            <a:r>
              <a:rPr lang="es-ES" sz="1400" dirty="0" err="1" smtClean="0"/>
              <a:t>invalidate</a:t>
            </a:r>
            <a:r>
              <a:rPr lang="es-ES" sz="1400" dirty="0" smtClean="0"/>
              <a:t> mencionado anteriormente.</a:t>
            </a:r>
            <a:endParaRPr lang="es-ES" sz="1400" dirty="0"/>
          </a:p>
        </p:txBody>
      </p:sp>
      <p:sp>
        <p:nvSpPr>
          <p:cNvPr id="10" name="9 CuadroTexto"/>
          <p:cNvSpPr txBox="1"/>
          <p:nvPr/>
        </p:nvSpPr>
        <p:spPr>
          <a:xfrm>
            <a:off x="2514600" y="5791200"/>
            <a:ext cx="3505200" cy="738664"/>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s-ES" sz="1400" dirty="0" smtClean="0"/>
              <a:t>Cuando la memoria posee un bloque, las cachés pueden contener solo copias RO del bloque. </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normAutofit fontScale="92500" lnSpcReduction="20000"/>
          </a:bodyPr>
          <a:lstStyle/>
          <a:p>
            <a:r>
              <a:rPr lang="es-ES" dirty="0" smtClean="0"/>
              <a:t>Protocolo </a:t>
            </a:r>
            <a:r>
              <a:rPr lang="es-ES" dirty="0" err="1" smtClean="0"/>
              <a:t>write</a:t>
            </a:r>
            <a:r>
              <a:rPr lang="es-ES" dirty="0" smtClean="0"/>
              <a:t>-once</a:t>
            </a:r>
            <a:endParaRPr lang="es-ES" dirty="0" smtClean="0"/>
          </a:p>
          <a:p>
            <a:pPr lvl="2"/>
            <a:r>
              <a:rPr lang="es-ES" dirty="0" err="1" smtClean="0"/>
              <a:t>Goodman</a:t>
            </a:r>
            <a:r>
              <a:rPr lang="es-ES" dirty="0" smtClean="0"/>
              <a:t> propuso un protocolo de coherencia caché para multiprocesadores “bus-</a:t>
            </a:r>
            <a:r>
              <a:rPr lang="es-ES" dirty="0" err="1" smtClean="0"/>
              <a:t>based</a:t>
            </a:r>
            <a:r>
              <a:rPr lang="es-ES" dirty="0" smtClean="0"/>
              <a:t>”.</a:t>
            </a:r>
          </a:p>
          <a:p>
            <a:pPr lvl="2"/>
            <a:r>
              <a:rPr lang="es-ES" dirty="0" smtClean="0"/>
              <a:t>Combina la ventajas de invalidaciones </a:t>
            </a:r>
            <a:r>
              <a:rPr lang="es-ES" dirty="0" err="1" smtClean="0"/>
              <a:t>write-through</a:t>
            </a:r>
            <a:r>
              <a:rPr lang="es-ES" dirty="0" smtClean="0"/>
              <a:t> y </a:t>
            </a:r>
            <a:r>
              <a:rPr lang="es-ES" dirty="0" err="1" smtClean="0"/>
              <a:t>write</a:t>
            </a:r>
            <a:r>
              <a:rPr lang="es-ES" dirty="0" smtClean="0"/>
              <a:t>-back.</a:t>
            </a:r>
          </a:p>
          <a:p>
            <a:pPr lvl="2"/>
            <a:r>
              <a:rPr lang="es-ES" dirty="0" smtClean="0"/>
              <a:t>Primero usará </a:t>
            </a:r>
            <a:r>
              <a:rPr lang="es-ES" dirty="0" err="1" smtClean="0"/>
              <a:t>write-through</a:t>
            </a:r>
            <a:r>
              <a:rPr lang="es-ES" dirty="0" smtClean="0"/>
              <a:t>.</a:t>
            </a:r>
          </a:p>
          <a:p>
            <a:pPr lvl="2"/>
            <a:r>
              <a:rPr lang="es-ES" dirty="0" smtClean="0"/>
              <a:t>Después del primer </a:t>
            </a:r>
            <a:r>
              <a:rPr lang="es-ES" dirty="0" err="1" smtClean="0"/>
              <a:t>write</a:t>
            </a:r>
            <a:r>
              <a:rPr lang="es-ES" dirty="0" smtClean="0"/>
              <a:t>, la memoria compartida es actualizada usando la política de </a:t>
            </a:r>
            <a:r>
              <a:rPr lang="es-ES" dirty="0" err="1" smtClean="0"/>
              <a:t>write</a:t>
            </a:r>
            <a:r>
              <a:rPr lang="es-ES" dirty="0" smtClean="0"/>
              <a:t>-back.</a:t>
            </a:r>
          </a:p>
          <a:p>
            <a:pPr lvl="2"/>
            <a:r>
              <a:rPr lang="es-ES" dirty="0" smtClean="0"/>
              <a:t>4 estados principales</a:t>
            </a:r>
          </a:p>
          <a:p>
            <a:pPr lvl="5"/>
            <a:r>
              <a:rPr lang="es-ES" dirty="0" smtClean="0"/>
              <a:t>Válido: El bloque coherente con la copia de la memoria, ha sido leído por la memoria compartida y no se ha modificado.</a:t>
            </a:r>
          </a:p>
          <a:p>
            <a:pPr lvl="5"/>
            <a:r>
              <a:rPr lang="es-ES" dirty="0" smtClean="0"/>
              <a:t>Inválido: El bloque no se encuentra en la caché o es incoherente con la copia de la memoria compartida</a:t>
            </a:r>
          </a:p>
          <a:p>
            <a:pPr lvl="5"/>
            <a:r>
              <a:rPr lang="es-ES" dirty="0" smtClean="0"/>
              <a:t>Reservado: Los datos han sido escritos correctamente.</a:t>
            </a:r>
          </a:p>
          <a:p>
            <a:pPr lvl="5"/>
            <a:r>
              <a:rPr lang="es-ES" dirty="0" smtClean="0"/>
              <a:t>Sucio: El bloque de caché ha sido escrito más de una vez y la copia de caché es la única del sistema (incoherente con el resto de copias).</a:t>
            </a:r>
            <a:endParaRPr lang="es-ES" dirty="0" smtClean="0"/>
          </a:p>
          <a:p>
            <a:pPr lvl="2"/>
            <a:endParaRPr lang="es-ES" dirty="0" smtClean="0"/>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err="1" smtClean="0">
                <a:solidFill>
                  <a:srgbClr val="002060"/>
                </a:solidFill>
              </a:rPr>
              <a:t>snoopy</a:t>
            </a:r>
            <a:endParaRPr lang="es-ES"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normAutofit/>
          </a:bodyPr>
          <a:lstStyle/>
          <a:p>
            <a:r>
              <a:rPr lang="es-ES" dirty="0" smtClean="0"/>
              <a:t>Protocolo </a:t>
            </a:r>
            <a:r>
              <a:rPr lang="es-ES" dirty="0" err="1" smtClean="0"/>
              <a:t>write</a:t>
            </a:r>
            <a:r>
              <a:rPr lang="es-ES" dirty="0" smtClean="0"/>
              <a:t>-once</a:t>
            </a:r>
            <a:endParaRPr lang="es-ES" dirty="0" smtClean="0"/>
          </a:p>
          <a:p>
            <a:pPr lvl="2"/>
            <a:endParaRPr lang="es-ES" dirty="0" smtClean="0"/>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err="1" smtClean="0">
                <a:solidFill>
                  <a:srgbClr val="002060"/>
                </a:solidFill>
              </a:rPr>
              <a:t>snoopy</a:t>
            </a:r>
            <a:endParaRPr lang="es-ES" dirty="0">
              <a:solidFill>
                <a:srgbClr val="002060"/>
              </a:solidFill>
            </a:endParaRPr>
          </a:p>
        </p:txBody>
      </p:sp>
      <p:pic>
        <p:nvPicPr>
          <p:cNvPr id="1026" name="Picture 2" descr="C:\Users\Pepe\Documents\tra\Imagen 009.jpg"/>
          <p:cNvPicPr>
            <a:picLocks noChangeAspect="1" noChangeArrowheads="1"/>
          </p:cNvPicPr>
          <p:nvPr/>
        </p:nvPicPr>
        <p:blipFill>
          <a:blip r:embed="rId2"/>
          <a:srcRect/>
          <a:stretch>
            <a:fillRect/>
          </a:stretch>
        </p:blipFill>
        <p:spPr bwMode="auto">
          <a:xfrm>
            <a:off x="1143000" y="2438400"/>
            <a:ext cx="2786062" cy="3127375"/>
          </a:xfrm>
          <a:prstGeom prst="rect">
            <a:avLst/>
          </a:prstGeom>
          <a:noFill/>
        </p:spPr>
      </p:pic>
      <p:sp>
        <p:nvSpPr>
          <p:cNvPr id="6" name="5 CuadroTexto"/>
          <p:cNvSpPr txBox="1"/>
          <p:nvPr/>
        </p:nvSpPr>
        <p:spPr>
          <a:xfrm>
            <a:off x="4191000" y="2438400"/>
            <a:ext cx="3505200"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ES" sz="1400" dirty="0" smtClean="0"/>
              <a:t>Protocolos de coherencia </a:t>
            </a:r>
            <a:r>
              <a:rPr lang="es-ES" sz="1400" dirty="0" err="1" smtClean="0"/>
              <a:t>write</a:t>
            </a:r>
            <a:r>
              <a:rPr lang="es-ES" sz="1400" dirty="0" smtClean="0"/>
              <a:t>-once de </a:t>
            </a:r>
            <a:r>
              <a:rPr lang="es-ES" sz="1400" dirty="0" err="1" smtClean="0"/>
              <a:t>Goodman</a:t>
            </a:r>
            <a:r>
              <a:rPr lang="es-ES" sz="1400" dirty="0" smtClean="0"/>
              <a:t> usando la política de </a:t>
            </a:r>
            <a:r>
              <a:rPr lang="es-ES" sz="1400" dirty="0" err="1" smtClean="0"/>
              <a:t>write-invalidate</a:t>
            </a:r>
            <a:r>
              <a:rPr lang="es-ES" sz="1400" dirty="0" smtClean="0"/>
              <a:t> en cachés </a:t>
            </a:r>
            <a:r>
              <a:rPr lang="es-ES" sz="1400" dirty="0" err="1" smtClean="0"/>
              <a:t>write</a:t>
            </a:r>
            <a:r>
              <a:rPr lang="es-ES" sz="1400" dirty="0" smtClean="0"/>
              <a:t>-back.</a:t>
            </a:r>
            <a:endParaRPr lang="es-ES" sz="1400" dirty="0"/>
          </a:p>
        </p:txBody>
      </p:sp>
      <p:sp>
        <p:nvSpPr>
          <p:cNvPr id="7" name="6 CuadroTexto"/>
          <p:cNvSpPr txBox="1"/>
          <p:nvPr/>
        </p:nvSpPr>
        <p:spPr>
          <a:xfrm>
            <a:off x="4191000" y="3276600"/>
            <a:ext cx="3505200" cy="95410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ES" sz="1400" dirty="0" smtClean="0"/>
              <a:t>Las líneas sólidas son los comandos emitidos por un procesador local con la etiqueta </a:t>
            </a:r>
            <a:r>
              <a:rPr lang="es-ES" sz="1400" dirty="0" err="1" smtClean="0"/>
              <a:t>read</a:t>
            </a:r>
            <a:r>
              <a:rPr lang="es-ES" sz="1400" dirty="0" smtClean="0"/>
              <a:t>-miss, </a:t>
            </a:r>
            <a:r>
              <a:rPr lang="es-ES" sz="1400" dirty="0" err="1" smtClean="0"/>
              <a:t>write</a:t>
            </a:r>
            <a:r>
              <a:rPr lang="es-ES" sz="1400" dirty="0" smtClean="0"/>
              <a:t>-hit y </a:t>
            </a:r>
            <a:r>
              <a:rPr lang="es-ES" sz="1400" dirty="0" err="1" smtClean="0"/>
              <a:t>write</a:t>
            </a:r>
            <a:r>
              <a:rPr lang="es-ES" sz="1400" dirty="0" smtClean="0"/>
              <a:t>-miss.</a:t>
            </a:r>
            <a:endParaRPr lang="es-ES" sz="1400" dirty="0"/>
          </a:p>
        </p:txBody>
      </p:sp>
      <p:sp>
        <p:nvSpPr>
          <p:cNvPr id="8" name="7 CuadroTexto"/>
          <p:cNvSpPr txBox="1"/>
          <p:nvPr/>
        </p:nvSpPr>
        <p:spPr>
          <a:xfrm>
            <a:off x="4191000" y="4343400"/>
            <a:ext cx="3505200" cy="160043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 sz="1400" dirty="0" err="1" smtClean="0"/>
              <a:t>Read</a:t>
            </a:r>
            <a:r>
              <a:rPr lang="es-ES" sz="1400" dirty="0" smtClean="0"/>
              <a:t>-miss lleva a estado válido.</a:t>
            </a:r>
          </a:p>
          <a:p>
            <a:r>
              <a:rPr lang="es-ES" sz="1400" dirty="0" smtClean="0"/>
              <a:t>El </a:t>
            </a:r>
            <a:r>
              <a:rPr lang="es-ES" sz="1400" dirty="0" smtClean="0"/>
              <a:t>1er </a:t>
            </a:r>
            <a:r>
              <a:rPr lang="es-ES" sz="1400" dirty="0" err="1" smtClean="0"/>
              <a:t>Write</a:t>
            </a:r>
            <a:r>
              <a:rPr lang="es-ES" sz="1400" dirty="0" smtClean="0"/>
              <a:t>-hit conduce a reserva</a:t>
            </a:r>
          </a:p>
          <a:p>
            <a:r>
              <a:rPr lang="es-ES" sz="1400" dirty="0" smtClean="0"/>
              <a:t>El 2º </a:t>
            </a:r>
            <a:r>
              <a:rPr lang="es-ES" sz="1400" dirty="0" err="1" smtClean="0"/>
              <a:t>Write</a:t>
            </a:r>
            <a:r>
              <a:rPr lang="es-ES" sz="1400" dirty="0" smtClean="0"/>
              <a:t>-hit conduce al estado sucio.</a:t>
            </a:r>
          </a:p>
          <a:p>
            <a:r>
              <a:rPr lang="es-ES" sz="1400" dirty="0" err="1" smtClean="0"/>
              <a:t>Read-invalidate</a:t>
            </a:r>
            <a:r>
              <a:rPr lang="es-ES" sz="1400" dirty="0" smtClean="0"/>
              <a:t> lee un bloque e invalida todas las otras copias.</a:t>
            </a:r>
          </a:p>
          <a:p>
            <a:r>
              <a:rPr lang="es-ES" sz="1400" dirty="0" err="1" smtClean="0"/>
              <a:t>Write-invalidate</a:t>
            </a:r>
            <a:r>
              <a:rPr lang="es-ES" sz="1400" dirty="0" smtClean="0"/>
              <a:t> invalida todas las copias de un bloque.</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normAutofit/>
          </a:bodyPr>
          <a:lstStyle/>
          <a:p>
            <a:r>
              <a:rPr lang="es-ES" dirty="0" smtClean="0"/>
              <a:t>Eventos y acciones de caché.</a:t>
            </a:r>
            <a:endParaRPr lang="es-ES" dirty="0" smtClean="0"/>
          </a:p>
          <a:p>
            <a:pPr lvl="2"/>
            <a:r>
              <a:rPr lang="es-ES" dirty="0" smtClean="0"/>
              <a:t>El acceso a memoria y los comandos de invalidación desencadenan los siguientes eventos y acciones:</a:t>
            </a:r>
          </a:p>
          <a:p>
            <a:pPr lvl="5"/>
            <a:r>
              <a:rPr lang="es-ES" dirty="0" err="1" smtClean="0"/>
              <a:t>Read</a:t>
            </a:r>
            <a:r>
              <a:rPr lang="es-ES" dirty="0" smtClean="0"/>
              <a:t>-miss: El bloque no está en la caché.</a:t>
            </a:r>
          </a:p>
          <a:p>
            <a:pPr lvl="5"/>
            <a:r>
              <a:rPr lang="es-ES" dirty="0" err="1" smtClean="0"/>
              <a:t>Write</a:t>
            </a:r>
            <a:r>
              <a:rPr lang="es-ES" dirty="0" smtClean="0"/>
              <a:t>-hit: La escritura puede ser llevada a una salida localmente y el nuevo estado es sucio.</a:t>
            </a:r>
            <a:endParaRPr lang="es-ES" dirty="0" smtClean="0"/>
          </a:p>
          <a:p>
            <a:pPr lvl="5"/>
            <a:r>
              <a:rPr lang="es-ES" dirty="0" err="1" smtClean="0"/>
              <a:t>Write</a:t>
            </a:r>
            <a:r>
              <a:rPr lang="es-ES" dirty="0" smtClean="0"/>
              <a:t>-miss: La copia vuelve cuando falla al escribir en la caché local.</a:t>
            </a:r>
          </a:p>
          <a:p>
            <a:pPr lvl="5"/>
            <a:r>
              <a:rPr lang="es-ES" dirty="0" err="1" smtClean="0"/>
              <a:t>Read</a:t>
            </a:r>
            <a:r>
              <a:rPr lang="es-ES" dirty="0" smtClean="0"/>
              <a:t>-hit: Pueden ser realizados en una caché local sin causar una transición de estado.</a:t>
            </a:r>
          </a:p>
          <a:p>
            <a:pPr lvl="5"/>
            <a:r>
              <a:rPr lang="es-ES" dirty="0" smtClean="0"/>
              <a:t>Block </a:t>
            </a:r>
            <a:r>
              <a:rPr lang="es-ES" dirty="0" err="1" smtClean="0"/>
              <a:t>Replacemente</a:t>
            </a:r>
            <a:r>
              <a:rPr lang="es-ES" dirty="0" smtClean="0"/>
              <a:t>: Si una copia está sucia, se vuelve a escribir en la memoria principal mediante esta acción.</a:t>
            </a:r>
            <a:endParaRPr lang="es-ES" dirty="0" smtClean="0"/>
          </a:p>
          <a:p>
            <a:pPr lvl="2"/>
            <a:endParaRPr lang="es-ES" dirty="0" smtClean="0"/>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err="1" smtClean="0">
                <a:solidFill>
                  <a:srgbClr val="002060"/>
                </a:solidFill>
              </a:rPr>
              <a:t>snoopy</a:t>
            </a:r>
            <a:endParaRPr lang="es-ES"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normAutofit/>
          </a:bodyPr>
          <a:lstStyle/>
          <a:p>
            <a:r>
              <a:rPr lang="es-ES" dirty="0" smtClean="0"/>
              <a:t>Protocolo </a:t>
            </a:r>
            <a:r>
              <a:rPr lang="es-ES" dirty="0" err="1" smtClean="0"/>
              <a:t>Futurebus</a:t>
            </a:r>
            <a:r>
              <a:rPr lang="es-ES" dirty="0" smtClean="0"/>
              <a:t>+</a:t>
            </a:r>
            <a:endParaRPr lang="es-ES" dirty="0" smtClean="0"/>
          </a:p>
          <a:p>
            <a:pPr lvl="2"/>
            <a:endParaRPr lang="es-ES" dirty="0" smtClean="0"/>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err="1" smtClean="0">
                <a:solidFill>
                  <a:srgbClr val="002060"/>
                </a:solidFill>
              </a:rPr>
              <a:t>snoopy</a:t>
            </a:r>
            <a:endParaRPr lang="es-ES" dirty="0">
              <a:solidFill>
                <a:srgbClr val="002060"/>
              </a:solidFill>
            </a:endParaRPr>
          </a:p>
        </p:txBody>
      </p:sp>
      <p:sp>
        <p:nvSpPr>
          <p:cNvPr id="6" name="5 CuadroTexto"/>
          <p:cNvSpPr txBox="1"/>
          <p:nvPr/>
        </p:nvSpPr>
        <p:spPr>
          <a:xfrm>
            <a:off x="5105400" y="2286000"/>
            <a:ext cx="2514600"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ES" sz="1400" dirty="0" smtClean="0"/>
              <a:t>Los </a:t>
            </a:r>
            <a:r>
              <a:rPr lang="es-ES" sz="1400" dirty="0" err="1" smtClean="0"/>
              <a:t>futurebus</a:t>
            </a:r>
            <a:r>
              <a:rPr lang="es-ES" sz="1400" dirty="0" smtClean="0"/>
              <a:t>+ soportan transacciones de conexión y división.</a:t>
            </a:r>
            <a:endParaRPr lang="es-ES" sz="1400" dirty="0"/>
          </a:p>
        </p:txBody>
      </p:sp>
      <p:sp>
        <p:nvSpPr>
          <p:cNvPr id="7" name="6 CuadroTexto"/>
          <p:cNvSpPr txBox="1"/>
          <p:nvPr/>
        </p:nvSpPr>
        <p:spPr>
          <a:xfrm>
            <a:off x="5105400" y="3197423"/>
            <a:ext cx="2514600" cy="95410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ES" sz="1400" dirty="0" smtClean="0"/>
              <a:t>Es una extensión de la arquitectura de memoria-compartida con módulos agente de caché y memoria.</a:t>
            </a:r>
            <a:endParaRPr lang="es-ES" sz="1400" dirty="0"/>
          </a:p>
        </p:txBody>
      </p:sp>
      <p:sp>
        <p:nvSpPr>
          <p:cNvPr id="8" name="7 CuadroTexto"/>
          <p:cNvSpPr txBox="1"/>
          <p:nvPr/>
        </p:nvSpPr>
        <p:spPr>
          <a:xfrm>
            <a:off x="5105400" y="4264223"/>
            <a:ext cx="2514600" cy="116955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 sz="1400" dirty="0" smtClean="0"/>
              <a:t>Un agente caché usa transacciones de división para asumir las </a:t>
            </a:r>
            <a:r>
              <a:rPr lang="es-ES" sz="1400" dirty="0" err="1" smtClean="0"/>
              <a:t>responsabiilidades</a:t>
            </a:r>
            <a:r>
              <a:rPr lang="es-ES" sz="1400" dirty="0" smtClean="0"/>
              <a:t> de módulos de caché remotos.</a:t>
            </a:r>
            <a:endParaRPr lang="es-ES" sz="1400" dirty="0"/>
          </a:p>
        </p:txBody>
      </p:sp>
      <p:pic>
        <p:nvPicPr>
          <p:cNvPr id="2050" name="Picture 2" descr="C:\Users\Pepe\Documents\tra\Imagen 011.jpg"/>
          <p:cNvPicPr>
            <a:picLocks noChangeAspect="1" noChangeArrowheads="1"/>
          </p:cNvPicPr>
          <p:nvPr/>
        </p:nvPicPr>
        <p:blipFill>
          <a:blip r:embed="rId2"/>
          <a:srcRect/>
          <a:stretch>
            <a:fillRect/>
          </a:stretch>
        </p:blipFill>
        <p:spPr bwMode="auto">
          <a:xfrm>
            <a:off x="457200" y="2286000"/>
            <a:ext cx="4497711" cy="3505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normAutofit/>
          </a:bodyPr>
          <a:lstStyle/>
          <a:p>
            <a:r>
              <a:rPr lang="es-ES" sz="1600" dirty="0" smtClean="0"/>
              <a:t>Se necesitan para redes </a:t>
            </a:r>
            <a:r>
              <a:rPr lang="es-ES" sz="1600" dirty="0" err="1" smtClean="0"/>
              <a:t>multietapas</a:t>
            </a:r>
            <a:r>
              <a:rPr lang="es-ES" sz="1600" dirty="0" smtClean="0"/>
              <a:t> para construir multiprocesadores grandes.</a:t>
            </a:r>
          </a:p>
          <a:p>
            <a:r>
              <a:rPr lang="es-ES" sz="1600" dirty="0" smtClean="0"/>
              <a:t>En una red </a:t>
            </a:r>
            <a:r>
              <a:rPr lang="es-ES" sz="1600" dirty="0" err="1" smtClean="0"/>
              <a:t>multietapas</a:t>
            </a:r>
            <a:r>
              <a:rPr lang="es-ES" sz="1600" dirty="0" smtClean="0"/>
              <a:t> la coherencia de caché es soportada usando directorios caché para </a:t>
            </a:r>
            <a:r>
              <a:rPr lang="es-ES" sz="1600" dirty="0" err="1" smtClean="0"/>
              <a:t>almecnar</a:t>
            </a:r>
            <a:r>
              <a:rPr lang="es-ES" sz="1600" dirty="0" smtClean="0"/>
              <a:t> la información.</a:t>
            </a:r>
            <a:endParaRPr lang="es-ES" sz="1600" dirty="0" smtClean="0"/>
          </a:p>
          <a:p>
            <a:r>
              <a:rPr lang="es-ES" sz="1600" dirty="0" err="1" smtClean="0"/>
              <a:t>Tang</a:t>
            </a:r>
            <a:r>
              <a:rPr lang="es-ES" sz="1600" dirty="0" smtClean="0"/>
              <a:t> propuso el primer esquema de directorio que usó un directorio central que contenía una copia de todos los directorios caché.</a:t>
            </a:r>
          </a:p>
          <a:p>
            <a:endParaRPr lang="es-ES" dirty="0" smtClean="0"/>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smtClean="0">
                <a:solidFill>
                  <a:srgbClr val="002060"/>
                </a:solidFill>
              </a:rPr>
              <a:t>basados en directorio</a:t>
            </a:r>
            <a:endParaRPr lang="es-ES" dirty="0">
              <a:solidFill>
                <a:srgbClr val="002060"/>
              </a:solidFill>
            </a:endParaRPr>
          </a:p>
        </p:txBody>
      </p:sp>
      <p:pic>
        <p:nvPicPr>
          <p:cNvPr id="3074" name="Picture 2" descr="C:\Users\Pepe\Documents\tra\Imagen 012.jpg"/>
          <p:cNvPicPr>
            <a:picLocks noChangeAspect="1" noChangeArrowheads="1"/>
          </p:cNvPicPr>
          <p:nvPr/>
        </p:nvPicPr>
        <p:blipFill>
          <a:blip r:embed="rId2"/>
          <a:srcRect/>
          <a:stretch>
            <a:fillRect/>
          </a:stretch>
        </p:blipFill>
        <p:spPr bwMode="auto">
          <a:xfrm>
            <a:off x="457200" y="3429000"/>
            <a:ext cx="3505200" cy="1731962"/>
          </a:xfrm>
          <a:prstGeom prst="rect">
            <a:avLst/>
          </a:prstGeom>
          <a:noFill/>
        </p:spPr>
      </p:pic>
      <p:sp>
        <p:nvSpPr>
          <p:cNvPr id="7" name="6 CuadroTexto"/>
          <p:cNvSpPr txBox="1"/>
          <p:nvPr/>
        </p:nvSpPr>
        <p:spPr>
          <a:xfrm>
            <a:off x="4191000" y="3429000"/>
            <a:ext cx="3657600" cy="646331"/>
          </a:xfrm>
          <a:prstGeom prst="rect">
            <a:avLst/>
          </a:prstGeom>
          <a:noFill/>
        </p:spPr>
        <p:txBody>
          <a:bodyPr wrap="square" rtlCol="0">
            <a:spAutoFit/>
          </a:bodyPr>
          <a:lstStyle/>
          <a:p>
            <a:r>
              <a:rPr lang="es-ES" dirty="0" smtClean="0"/>
              <a:t>Concepto básico de un esquema de caché basado en directorio.</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1280160"/>
          </a:xfrm>
        </p:spPr>
        <p:txBody>
          <a:bodyPr>
            <a:noAutofit/>
          </a:bodyPr>
          <a:lstStyle/>
          <a:p>
            <a:pPr lvl="0" algn="ctr"/>
            <a:r>
              <a:rPr lang="es-ES" sz="2800" dirty="0" smtClean="0"/>
              <a:t/>
            </a:r>
            <a:br>
              <a:rPr lang="es-ES" sz="2800" dirty="0" smtClean="0"/>
            </a:br>
            <a:r>
              <a:rPr lang="es-ES" sz="2800" dirty="0" smtClean="0"/>
              <a:t>clasificación de las arquitecturas paralelas</a:t>
            </a:r>
            <a:br>
              <a:rPr lang="es-ES" sz="2800" dirty="0" smtClean="0"/>
            </a:br>
            <a:endParaRPr lang="es-ES" sz="2800" dirty="0"/>
          </a:p>
        </p:txBody>
      </p:sp>
      <p:sp>
        <p:nvSpPr>
          <p:cNvPr id="6" name="5 Marcador de contenido"/>
          <p:cNvSpPr>
            <a:spLocks noGrp="1"/>
          </p:cNvSpPr>
          <p:nvPr>
            <p:ph idx="1"/>
          </p:nvPr>
        </p:nvSpPr>
        <p:spPr/>
        <p:txBody>
          <a:bodyPr/>
          <a:lstStyle/>
          <a:p>
            <a:r>
              <a:rPr lang="es-ES" dirty="0" smtClean="0"/>
              <a:t>Múltiples procesadores </a:t>
            </a:r>
            <a:r>
              <a:rPr lang="es-ES" dirty="0" smtClean="0">
                <a:sym typeface="Wingdings" pitchFamily="2" charset="2"/>
              </a:rPr>
              <a:t> Aumento y mejora en disponibilidad de datos.</a:t>
            </a:r>
          </a:p>
          <a:p>
            <a:r>
              <a:rPr lang="es-ES" dirty="0" smtClean="0">
                <a:sym typeface="Wingdings" pitchFamily="2" charset="2"/>
              </a:rPr>
              <a:t>Tipos de ordenadores según el paralelismo de las corrientes de instrucción y datos:</a:t>
            </a:r>
          </a:p>
          <a:p>
            <a:pPr lvl="2"/>
            <a:r>
              <a:rPr lang="es-ES" sz="1800" dirty="0" smtClean="0">
                <a:sym typeface="Wingdings" pitchFamily="2" charset="2"/>
              </a:rPr>
              <a:t>Flujo de instrucciones único, flujo de datos único (SISD)</a:t>
            </a:r>
          </a:p>
          <a:p>
            <a:pPr lvl="3"/>
            <a:r>
              <a:rPr lang="es-ES" sz="1800" dirty="0" err="1" smtClean="0">
                <a:sym typeface="Wingdings" pitchFamily="2" charset="2"/>
              </a:rPr>
              <a:t>Uniprocesador</a:t>
            </a:r>
            <a:endParaRPr lang="es-ES" sz="1800" dirty="0" smtClean="0">
              <a:sym typeface="Wingdings" pitchFamily="2" charset="2"/>
            </a:endParaRPr>
          </a:p>
          <a:p>
            <a:pPr lvl="2"/>
            <a:r>
              <a:rPr lang="es-ES" sz="1800" dirty="0" smtClean="0"/>
              <a:t>Flujo de instrucciones único, flujo de datos múltiple (SIMD)</a:t>
            </a:r>
          </a:p>
          <a:p>
            <a:pPr lvl="3"/>
            <a:r>
              <a:rPr lang="es-ES" sz="1800" dirty="0" smtClean="0"/>
              <a:t>Multiprocesador, paralelismo a nivel de datos</a:t>
            </a:r>
          </a:p>
          <a:p>
            <a:pPr lvl="2"/>
            <a:r>
              <a:rPr lang="es-ES" sz="1800" dirty="0" smtClean="0"/>
              <a:t>Flujo de instrucciones múltiple, flujo de datos único (MISD)</a:t>
            </a:r>
          </a:p>
          <a:p>
            <a:pPr lvl="3"/>
            <a:r>
              <a:rPr lang="es-ES" sz="1800" dirty="0" smtClean="0"/>
              <a:t>Multiprocesador</a:t>
            </a:r>
          </a:p>
          <a:p>
            <a:pPr lvl="2"/>
            <a:r>
              <a:rPr lang="es-ES" sz="1800" dirty="0" smtClean="0"/>
              <a:t>Flujo de instrucciones múltiple, flujo de datos múltiple </a:t>
            </a:r>
            <a:r>
              <a:rPr lang="es-ES" sz="1400" dirty="0" smtClean="0"/>
              <a:t>(MIMD)</a:t>
            </a:r>
          </a:p>
          <a:p>
            <a:pPr lvl="3"/>
            <a:r>
              <a:rPr lang="es-ES" sz="1400" dirty="0" smtClean="0"/>
              <a:t>Paralelismo a través de hilos.</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normAutofit/>
          </a:bodyPr>
          <a:lstStyle/>
          <a:p>
            <a:r>
              <a:rPr lang="es-ES" sz="2000" dirty="0" smtClean="0"/>
              <a:t>Los protocolos full-</a:t>
            </a:r>
            <a:r>
              <a:rPr lang="es-ES" sz="2000" dirty="0" err="1" smtClean="0"/>
              <a:t>map</a:t>
            </a:r>
            <a:r>
              <a:rPr lang="es-ES" sz="2000" dirty="0" smtClean="0"/>
              <a:t> implementan entradas de directorios con un bit por procesador y un bit sucio.</a:t>
            </a:r>
          </a:p>
          <a:p>
            <a:endParaRPr lang="es-ES" sz="2000" dirty="0" smtClean="0"/>
          </a:p>
          <a:p>
            <a:r>
              <a:rPr lang="es-ES" sz="2000" dirty="0" smtClean="0"/>
              <a:t>Cada bit representa el estado del bloque en la correspondiente caché del procesador.</a:t>
            </a:r>
          </a:p>
          <a:p>
            <a:endParaRPr lang="es-ES" sz="2000" dirty="0" smtClean="0"/>
          </a:p>
          <a:p>
            <a:r>
              <a:rPr lang="es-ES" sz="2000" dirty="0" smtClean="0"/>
              <a:t>Si el bit sucio está activo, entonces un bit de procesador es puesto y el procesador puede escribir en el bloque.</a:t>
            </a:r>
          </a:p>
          <a:p>
            <a:endParaRPr lang="es-ES" sz="2000" dirty="0" smtClean="0"/>
          </a:p>
          <a:p>
            <a:r>
              <a:rPr lang="es-ES" sz="2000" dirty="0" smtClean="0"/>
              <a:t>En la figura que se observa en la siguiente diapositiva se mostraran los 3 estados diferentes de un directorio full-</a:t>
            </a:r>
            <a:r>
              <a:rPr lang="es-ES" sz="2000" dirty="0" err="1" smtClean="0"/>
              <a:t>map</a:t>
            </a:r>
            <a:r>
              <a:rPr lang="es-ES" sz="2000" dirty="0" smtClean="0"/>
              <a:t>:</a:t>
            </a:r>
          </a:p>
          <a:p>
            <a:endParaRPr lang="es-ES" sz="1600" dirty="0" smtClean="0"/>
          </a:p>
          <a:p>
            <a:endParaRPr lang="es-ES" dirty="0" smtClean="0"/>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smtClean="0">
                <a:solidFill>
                  <a:srgbClr val="002060"/>
                </a:solidFill>
              </a:rPr>
              <a:t>basados en directorio</a:t>
            </a:r>
            <a:endParaRPr lang="es-ES"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a:bodyPr>
          <a:lstStyle/>
          <a:p>
            <a:r>
              <a:rPr lang="es-ES" sz="2800" dirty="0" smtClean="0"/>
              <a:t>Mecanismos de sincronización</a:t>
            </a:r>
            <a:endParaRPr lang="es-ES" sz="2800" dirty="0"/>
          </a:p>
        </p:txBody>
      </p:sp>
      <p:sp>
        <p:nvSpPr>
          <p:cNvPr id="5" name="4 Marcador de contenido"/>
          <p:cNvSpPr>
            <a:spLocks noGrp="1"/>
          </p:cNvSpPr>
          <p:nvPr>
            <p:ph idx="1"/>
          </p:nvPr>
        </p:nvSpPr>
        <p:spPr/>
        <p:txBody>
          <a:bodyPr>
            <a:normAutofit/>
          </a:bodyPr>
          <a:lstStyle/>
          <a:p>
            <a:r>
              <a:rPr lang="es-ES" sz="2000" dirty="0" smtClean="0"/>
              <a:t>Full-</a:t>
            </a:r>
            <a:r>
              <a:rPr lang="es-ES" sz="2000" dirty="0" err="1" smtClean="0"/>
              <a:t>map</a:t>
            </a:r>
            <a:r>
              <a:rPr lang="es-ES" sz="2000" dirty="0" smtClean="0"/>
              <a:t>, directorios limitados y directorios encadenados.</a:t>
            </a:r>
          </a:p>
          <a:p>
            <a:endParaRPr lang="es-ES" sz="1600" dirty="0" smtClean="0"/>
          </a:p>
          <a:p>
            <a:endParaRPr lang="es-ES" dirty="0" smtClean="0"/>
          </a:p>
          <a:p>
            <a:pPr lvl="2"/>
            <a:endParaRPr lang="es-ES" dirty="0" smtClean="0"/>
          </a:p>
          <a:p>
            <a:pPr>
              <a:buNone/>
            </a:pPr>
            <a:endParaRPr lang="es-ES" dirty="0" smtClean="0"/>
          </a:p>
          <a:p>
            <a:endParaRPr lang="es-ES" dirty="0" smtClean="0"/>
          </a:p>
          <a:p>
            <a:endParaRPr lang="es-ES" dirty="0" smtClean="0"/>
          </a:p>
          <a:p>
            <a:pPr lvl="5">
              <a:buNone/>
            </a:pPr>
            <a:endParaRPr lang="es-ES" dirty="0" smtClean="0"/>
          </a:p>
        </p:txBody>
      </p:sp>
      <p:sp>
        <p:nvSpPr>
          <p:cNvPr id="9" name="8 CuadroTexto"/>
          <p:cNvSpPr txBox="1"/>
          <p:nvPr/>
        </p:nvSpPr>
        <p:spPr>
          <a:xfrm>
            <a:off x="457200" y="990600"/>
            <a:ext cx="6096000" cy="38100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2060"/>
                </a:solidFill>
              </a:rPr>
              <a:t>Protocolos </a:t>
            </a:r>
            <a:r>
              <a:rPr lang="es-ES" dirty="0" smtClean="0">
                <a:solidFill>
                  <a:srgbClr val="002060"/>
                </a:solidFill>
              </a:rPr>
              <a:t>basados en directorio</a:t>
            </a:r>
            <a:endParaRPr lang="es-ES" dirty="0">
              <a:solidFill>
                <a:srgbClr val="002060"/>
              </a:solidFill>
            </a:endParaRPr>
          </a:p>
        </p:txBody>
      </p:sp>
      <p:pic>
        <p:nvPicPr>
          <p:cNvPr id="4098" name="Picture 2" descr="C:\Users\Pepe\Documents\tra\Imagen 013.jpg"/>
          <p:cNvPicPr>
            <a:picLocks noChangeAspect="1" noChangeArrowheads="1"/>
          </p:cNvPicPr>
          <p:nvPr/>
        </p:nvPicPr>
        <p:blipFill>
          <a:blip r:embed="rId2"/>
          <a:srcRect/>
          <a:stretch>
            <a:fillRect/>
          </a:stretch>
        </p:blipFill>
        <p:spPr bwMode="auto">
          <a:xfrm>
            <a:off x="533400" y="2133600"/>
            <a:ext cx="3581400" cy="4346646"/>
          </a:xfrm>
          <a:prstGeom prst="rect">
            <a:avLst/>
          </a:prstGeom>
          <a:noFill/>
        </p:spPr>
      </p:pic>
      <p:sp>
        <p:nvSpPr>
          <p:cNvPr id="6" name="5 CuadroTexto"/>
          <p:cNvSpPr txBox="1"/>
          <p:nvPr/>
        </p:nvSpPr>
        <p:spPr>
          <a:xfrm>
            <a:off x="4191000" y="2133600"/>
            <a:ext cx="3505200"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ES" sz="1400" dirty="0" smtClean="0"/>
              <a:t>Hay 3 estados distintos en un directorio full-</a:t>
            </a:r>
            <a:r>
              <a:rPr lang="es-ES" sz="1400" dirty="0" err="1" smtClean="0"/>
              <a:t>map</a:t>
            </a:r>
            <a:endParaRPr lang="es-ES" sz="1400" dirty="0"/>
          </a:p>
        </p:txBody>
      </p:sp>
      <p:sp>
        <p:nvSpPr>
          <p:cNvPr id="7" name="6 CuadroTexto"/>
          <p:cNvSpPr txBox="1"/>
          <p:nvPr/>
        </p:nvSpPr>
        <p:spPr>
          <a:xfrm>
            <a:off x="4191000" y="2971800"/>
            <a:ext cx="3505200" cy="95410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ES" sz="1400" dirty="0" smtClean="0"/>
              <a:t>Los de directorio limitado son diseñados para resolver el problema del tamaño de directorio. Restringen las copias de caché simultáneas.</a:t>
            </a:r>
            <a:endParaRPr lang="es-ES" sz="1400" dirty="0"/>
          </a:p>
        </p:txBody>
      </p:sp>
      <p:sp>
        <p:nvSpPr>
          <p:cNvPr id="8" name="7 CuadroTexto"/>
          <p:cNvSpPr txBox="1"/>
          <p:nvPr/>
        </p:nvSpPr>
        <p:spPr>
          <a:xfrm>
            <a:off x="4191000" y="4230231"/>
            <a:ext cx="3505200" cy="224676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 sz="1400" dirty="0" smtClean="0"/>
              <a:t>Los directorios encadenados realizan la escalabilidad de directorios limitados sin restricción de número de copias compartidas de bloques de datos. Este tipo de esquemas de coherencia de caché son llamados esquemas encadenados, porque guardan pistas de copias compartidas de datos por mantener una cadena de punteros de directorio.</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457200" y="320040"/>
            <a:ext cx="7239000" cy="1280160"/>
          </a:xfrm>
          <a:prstGeom prst="rect">
            <a:avLst/>
          </a:prstGeom>
        </p:spPr>
        <p:txBody>
          <a:bodyPr vert="horz" lIns="45720" tIns="0" rIns="45720" bIns="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1" i="0" u="none" strike="noStrike" kern="1200" cap="all" spc="0" normalizeH="0" baseline="0" noProof="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a:r>
            <a:br>
              <a:rPr kumimoji="0" lang="es-ES" sz="2800" b="1" i="0" u="none" strike="noStrike" kern="1200" cap="all" spc="0" normalizeH="0" baseline="0" noProof="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r>
              <a:rPr kumimoji="0" lang="es-ES" sz="2800" b="1" i="0" u="none" strike="noStrike" kern="1200" cap="all" spc="0" normalizeH="0" baseline="0" noProof="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clasificación de las arquitecturas paralelas</a:t>
            </a:r>
            <a:br>
              <a:rPr kumimoji="0" lang="es-ES" sz="2800" b="1" i="0" u="none" strike="noStrike" kern="1200" cap="all" spc="0" normalizeH="0" baseline="0" noProof="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es-ES" sz="2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
        <p:nvSpPr>
          <p:cNvPr id="7" name="6 Marcador de contenido"/>
          <p:cNvSpPr>
            <a:spLocks noGrp="1"/>
          </p:cNvSpPr>
          <p:nvPr>
            <p:ph idx="1"/>
          </p:nvPr>
        </p:nvSpPr>
        <p:spPr/>
        <p:txBody>
          <a:bodyPr/>
          <a:lstStyle/>
          <a:p>
            <a:r>
              <a:rPr lang="es-ES" dirty="0" smtClean="0"/>
              <a:t>El modelo MIMD (hilos)</a:t>
            </a:r>
          </a:p>
          <a:p>
            <a:pPr lvl="1"/>
            <a:r>
              <a:rPr lang="es-ES" dirty="0" smtClean="0"/>
              <a:t>Paralelismo a nivel de hilos</a:t>
            </a:r>
          </a:p>
          <a:p>
            <a:pPr lvl="1"/>
            <a:r>
              <a:rPr lang="es-ES" dirty="0" smtClean="0"/>
              <a:t>Elegida para multiprocesadores de  uso general.</a:t>
            </a:r>
          </a:p>
          <a:p>
            <a:pPr lvl="1"/>
            <a:r>
              <a:rPr lang="es-ES" dirty="0" smtClean="0"/>
              <a:t>Son flexibles</a:t>
            </a:r>
          </a:p>
          <a:p>
            <a:pPr lvl="1"/>
            <a:r>
              <a:rPr lang="es-ES" dirty="0" smtClean="0"/>
              <a:t>Tienen ventajas de coste/rendimiento.</a:t>
            </a:r>
          </a:p>
          <a:p>
            <a:r>
              <a:rPr lang="es-ES" dirty="0" err="1" smtClean="0"/>
              <a:t>Clusters</a:t>
            </a:r>
            <a:r>
              <a:rPr lang="es-ES" dirty="0" smtClean="0"/>
              <a:t> (tipo de MIMD)</a:t>
            </a:r>
          </a:p>
          <a:p>
            <a:pPr lvl="1"/>
            <a:r>
              <a:rPr lang="es-ES" dirty="0" smtClean="0"/>
              <a:t>Básicos</a:t>
            </a:r>
          </a:p>
          <a:p>
            <a:pPr lvl="2"/>
            <a:r>
              <a:rPr lang="es-ES" dirty="0" smtClean="0"/>
              <a:t>Reunidos por usuarios en lugar de proveedores.</a:t>
            </a:r>
          </a:p>
          <a:p>
            <a:pPr lvl="1"/>
            <a:r>
              <a:rPr lang="es-ES" dirty="0" smtClean="0"/>
              <a:t>Personalizados</a:t>
            </a:r>
          </a:p>
          <a:p>
            <a:pPr lvl="2"/>
            <a:r>
              <a:rPr lang="es-ES" dirty="0" smtClean="0"/>
              <a:t>Explotan gran cantidad de </a:t>
            </a:r>
            <a:r>
              <a:rPr lang="es-ES" dirty="0" err="1" smtClean="0"/>
              <a:t>parlaleismo</a:t>
            </a:r>
            <a:r>
              <a:rPr lang="es-ES" dirty="0" smtClean="0"/>
              <a:t> en un único problema.</a:t>
            </a:r>
          </a:p>
          <a:p>
            <a:endParaRPr lang="es-ES" dirty="0" smtClean="0"/>
          </a:p>
          <a:p>
            <a:pPr lvl="1"/>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457200" y="320040"/>
            <a:ext cx="7239000" cy="1280160"/>
          </a:xfrm>
          <a:prstGeom prst="rect">
            <a:avLst/>
          </a:prstGeom>
        </p:spPr>
        <p:txBody>
          <a:bodyPr vert="horz" lIns="45720" tIns="0" rIns="45720" bIns="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a:r>
            <a:b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clasificación de las arquitecturas paralelas</a:t>
            </a:r>
            <a:b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es-ES" sz="2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
        <p:nvSpPr>
          <p:cNvPr id="7" name="6 Marcador de contenido"/>
          <p:cNvSpPr>
            <a:spLocks noGrp="1"/>
          </p:cNvSpPr>
          <p:nvPr>
            <p:ph idx="1"/>
          </p:nvPr>
        </p:nvSpPr>
        <p:spPr/>
        <p:txBody>
          <a:bodyPr/>
          <a:lstStyle/>
          <a:p>
            <a:r>
              <a:rPr lang="es-ES" dirty="0" err="1" smtClean="0"/>
              <a:t>Clusters</a:t>
            </a:r>
            <a:endParaRPr lang="es-ES" dirty="0" smtClean="0"/>
          </a:p>
          <a:p>
            <a:pPr lvl="1"/>
            <a:r>
              <a:rPr lang="es-ES" dirty="0" smtClean="0"/>
              <a:t>La arquitectura </a:t>
            </a:r>
            <a:r>
              <a:rPr lang="es-ES" dirty="0" err="1" smtClean="0"/>
              <a:t>multihilo</a:t>
            </a:r>
            <a:r>
              <a:rPr lang="es-ES" dirty="0" smtClean="0"/>
              <a:t> </a:t>
            </a:r>
            <a:r>
              <a:rPr lang="es-ES" dirty="0" smtClean="0">
                <a:sym typeface="Wingdings" pitchFamily="2" charset="2"/>
              </a:rPr>
              <a:t> Ejecución simultánea de varios procesos con espacios de dirección separados.</a:t>
            </a:r>
          </a:p>
          <a:p>
            <a:pPr lvl="1"/>
            <a:r>
              <a:rPr lang="es-ES" dirty="0" smtClean="0">
                <a:sym typeface="Wingdings" pitchFamily="2" charset="2"/>
              </a:rPr>
              <a:t>N procesadores  N hilos o procesos a ejecutar.</a:t>
            </a:r>
          </a:p>
          <a:p>
            <a:pPr lvl="1"/>
            <a:r>
              <a:rPr lang="es-ES" dirty="0" smtClean="0">
                <a:sym typeface="Wingdings" pitchFamily="2" charset="2"/>
              </a:rPr>
              <a:t>Hilos</a:t>
            </a:r>
          </a:p>
          <a:p>
            <a:pPr lvl="3"/>
            <a:r>
              <a:rPr lang="es-ES" dirty="0" smtClean="0">
                <a:sym typeface="Wingdings" pitchFamily="2" charset="2"/>
              </a:rPr>
              <a:t>Procesos de gran escala</a:t>
            </a:r>
          </a:p>
          <a:p>
            <a:pPr lvl="3"/>
            <a:r>
              <a:rPr lang="es-ES" dirty="0" smtClean="0">
                <a:sym typeface="Wingdings" pitchFamily="2" charset="2"/>
              </a:rPr>
              <a:t>Procesos programados y manipulados por el S.O</a:t>
            </a:r>
          </a:p>
          <a:p>
            <a:pPr lvl="1"/>
            <a:r>
              <a:rPr lang="es-ES" dirty="0" smtClean="0">
                <a:sym typeface="Wingdings" pitchFamily="2" charset="2"/>
              </a:rPr>
              <a:t>Los hilos explotan el paralelismo a nivel de datos</a:t>
            </a:r>
          </a:p>
          <a:p>
            <a:pPr lvl="3"/>
            <a:endParaRPr lang="es-ES" dirty="0" smtClean="0"/>
          </a:p>
          <a:p>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457200" y="320040"/>
            <a:ext cx="7239000" cy="1280160"/>
          </a:xfrm>
          <a:prstGeom prst="rect">
            <a:avLst/>
          </a:prstGeom>
        </p:spPr>
        <p:txBody>
          <a:bodyPr vert="horz" lIns="45720" tIns="0" rIns="45720" bIns="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a:r>
            <a:b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clasificación de las arquitecturas paralelas</a:t>
            </a:r>
            <a:b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es-ES" sz="2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
        <p:nvSpPr>
          <p:cNvPr id="7" name="6 Marcador de contenido"/>
          <p:cNvSpPr>
            <a:spLocks noGrp="1"/>
          </p:cNvSpPr>
          <p:nvPr>
            <p:ph idx="1"/>
          </p:nvPr>
        </p:nvSpPr>
        <p:spPr/>
        <p:txBody>
          <a:bodyPr/>
          <a:lstStyle/>
          <a:p>
            <a:r>
              <a:rPr lang="es-ES" dirty="0" smtClean="0"/>
              <a:t>Grupos de multiprocesadores MIMD:</a:t>
            </a:r>
          </a:p>
          <a:p>
            <a:pPr lvl="1"/>
            <a:r>
              <a:rPr lang="es-ES" dirty="0" smtClean="0"/>
              <a:t>1er grupo: arquitecturas centralizadas de memoria compartida.</a:t>
            </a:r>
          </a:p>
          <a:p>
            <a:pPr lvl="3"/>
            <a:r>
              <a:rPr lang="es-ES" dirty="0" smtClean="0"/>
              <a:t>Docena de procesadores</a:t>
            </a:r>
          </a:p>
          <a:p>
            <a:pPr lvl="3"/>
            <a:r>
              <a:rPr lang="es-ES" dirty="0" smtClean="0"/>
              <a:t>Grandes cachés</a:t>
            </a:r>
          </a:p>
          <a:p>
            <a:pPr lvl="3"/>
            <a:r>
              <a:rPr lang="es-ES" dirty="0" smtClean="0"/>
              <a:t>Memoria simple</a:t>
            </a:r>
          </a:p>
          <a:p>
            <a:pPr lvl="3"/>
            <a:r>
              <a:rPr lang="es-ES" dirty="0" smtClean="0"/>
              <a:t>Múltiples bancos</a:t>
            </a:r>
          </a:p>
          <a:p>
            <a:pPr lvl="1"/>
            <a:r>
              <a:rPr lang="es-ES" dirty="0" smtClean="0"/>
              <a:t>2º Grupo: Multiprocesadores con memoria física distribuida.</a:t>
            </a:r>
          </a:p>
          <a:p>
            <a:pPr lvl="3"/>
            <a:r>
              <a:rPr lang="es-ES" dirty="0" smtClean="0"/>
              <a:t>Procesadores centralizados </a:t>
            </a:r>
            <a:r>
              <a:rPr lang="es-ES" dirty="0" smtClean="0">
                <a:sym typeface="Wingdings" pitchFamily="2" charset="2"/>
              </a:rPr>
              <a:t> Incremento rápido en el rendimiento.</a:t>
            </a:r>
            <a:endParaRPr lang="es-ES" dirty="0" smtClean="0"/>
          </a:p>
          <a:p>
            <a:pPr lvl="3"/>
            <a:endParaRPr lang="es-ES" dirty="0" smtClean="0"/>
          </a:p>
          <a:p>
            <a:pPr lvl="3"/>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457200" y="320040"/>
            <a:ext cx="7239000" cy="1280160"/>
          </a:xfrm>
          <a:prstGeom prst="rect">
            <a:avLst/>
          </a:prstGeom>
        </p:spPr>
        <p:txBody>
          <a:bodyPr vert="horz" lIns="45720" tIns="0" rIns="45720" bIns="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a:r>
            <a:b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clasificación de las arquitecturas paralelas</a:t>
            </a:r>
            <a:b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es-ES" sz="2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
        <p:nvSpPr>
          <p:cNvPr id="4" name="3 Marcador de contenido"/>
          <p:cNvSpPr>
            <a:spLocks noGrp="1"/>
          </p:cNvSpPr>
          <p:nvPr>
            <p:ph idx="1"/>
          </p:nvPr>
        </p:nvSpPr>
        <p:spPr>
          <a:xfrm>
            <a:off x="457200" y="1609416"/>
            <a:ext cx="7239000" cy="2200584"/>
          </a:xfrm>
        </p:spPr>
        <p:txBody>
          <a:bodyPr>
            <a:normAutofit/>
          </a:bodyPr>
          <a:lstStyle/>
          <a:p>
            <a:pPr lvl="8"/>
            <a:r>
              <a:rPr lang="es-ES" dirty="0" smtClean="0"/>
              <a:t>                       </a:t>
            </a:r>
            <a:r>
              <a:rPr lang="es-ES" dirty="0" smtClean="0">
                <a:solidFill>
                  <a:srgbClr val="7030A0"/>
                </a:solidFill>
              </a:rPr>
              <a:t>Estructura básica de un </a:t>
            </a:r>
            <a:r>
              <a:rPr lang="es-ES" dirty="0" err="1" smtClean="0">
                <a:solidFill>
                  <a:srgbClr val="7030A0"/>
                </a:solidFill>
              </a:rPr>
              <a:t>multiprocesadore</a:t>
            </a:r>
            <a:r>
              <a:rPr lang="es-ES" dirty="0" smtClean="0">
                <a:solidFill>
                  <a:srgbClr val="7030A0"/>
                </a:solidFill>
              </a:rPr>
              <a:t> de                      	          memoria compartida centralizada.</a:t>
            </a:r>
          </a:p>
          <a:p>
            <a:pPr lvl="8"/>
            <a:r>
              <a:rPr lang="es-ES" dirty="0" smtClean="0">
                <a:solidFill>
                  <a:srgbClr val="7030A0"/>
                </a:solidFill>
              </a:rPr>
              <a:t>                       </a:t>
            </a:r>
            <a:r>
              <a:rPr lang="es-ES" sz="1100" dirty="0" smtClean="0"/>
              <a:t>Múltiples subsistemas de procesadores comparten la misma m                          memoria física, conectada por uno o más buses o un                                            s                           </a:t>
            </a:r>
            <a:r>
              <a:rPr lang="es-ES" sz="1100" dirty="0" err="1" smtClean="0"/>
              <a:t>switch</a:t>
            </a:r>
            <a:r>
              <a:rPr lang="es-ES" sz="1100" dirty="0" smtClean="0"/>
              <a:t>. Acceso uniforme a todas las memorias desde todos                          l                            los procesadores</a:t>
            </a:r>
          </a:p>
          <a:p>
            <a:pPr lvl="8"/>
            <a:endParaRPr lang="es-ES" sz="1100" dirty="0" smtClean="0"/>
          </a:p>
          <a:p>
            <a:pPr lvl="8"/>
            <a:endParaRPr lang="es-ES" sz="1100" dirty="0" smtClean="0"/>
          </a:p>
          <a:p>
            <a:pPr lvl="8"/>
            <a:endParaRPr lang="es-ES" sz="1100" dirty="0" smtClean="0"/>
          </a:p>
          <a:p>
            <a:pPr lvl="8"/>
            <a:endParaRPr lang="es-ES" sz="1100" dirty="0" smtClean="0"/>
          </a:p>
          <a:p>
            <a:pPr lvl="8"/>
            <a:endParaRPr lang="es-ES" sz="1100" dirty="0" smtClean="0"/>
          </a:p>
          <a:p>
            <a:pPr lvl="8"/>
            <a:endParaRPr lang="es-ES" sz="1100" dirty="0" smtClean="0"/>
          </a:p>
          <a:p>
            <a:pPr lvl="8"/>
            <a:endParaRPr lang="es-ES" sz="1100" dirty="0" smtClean="0"/>
          </a:p>
          <a:p>
            <a:pPr lvl="8"/>
            <a:endParaRPr lang="es-ES" sz="1100" dirty="0" smtClean="0"/>
          </a:p>
          <a:p>
            <a:pPr lvl="8">
              <a:buNone/>
            </a:pPr>
            <a:endParaRPr lang="es-ES" sz="1100" dirty="0" smtClean="0"/>
          </a:p>
        </p:txBody>
      </p:sp>
      <p:pic>
        <p:nvPicPr>
          <p:cNvPr id="1026" name="Picture 2" descr="C:\Users\Pepe\Documents\MyPix\Imagen\Imagen 004.jpg"/>
          <p:cNvPicPr>
            <a:picLocks noChangeAspect="1" noChangeArrowheads="1"/>
          </p:cNvPicPr>
          <p:nvPr/>
        </p:nvPicPr>
        <p:blipFill>
          <a:blip r:embed="rId2"/>
          <a:srcRect/>
          <a:stretch>
            <a:fillRect/>
          </a:stretch>
        </p:blipFill>
        <p:spPr bwMode="auto">
          <a:xfrm>
            <a:off x="533400" y="1600200"/>
            <a:ext cx="3163888" cy="2212975"/>
          </a:xfrm>
          <a:prstGeom prst="rect">
            <a:avLst/>
          </a:prstGeom>
          <a:noFill/>
        </p:spPr>
      </p:pic>
      <p:pic>
        <p:nvPicPr>
          <p:cNvPr id="1027" name="Picture 3" descr="C:\Users\Pepe\Documents\MyPix\Imagen\Imagen 004b.jpg"/>
          <p:cNvPicPr>
            <a:picLocks noChangeAspect="1" noChangeArrowheads="1"/>
          </p:cNvPicPr>
          <p:nvPr/>
        </p:nvPicPr>
        <p:blipFill>
          <a:blip r:embed="rId3"/>
          <a:srcRect/>
          <a:stretch>
            <a:fillRect/>
          </a:stretch>
        </p:blipFill>
        <p:spPr bwMode="auto">
          <a:xfrm>
            <a:off x="3810000" y="4419600"/>
            <a:ext cx="3822700" cy="1925637"/>
          </a:xfrm>
          <a:prstGeom prst="rect">
            <a:avLst/>
          </a:prstGeom>
          <a:noFill/>
        </p:spPr>
      </p:pic>
      <p:sp>
        <p:nvSpPr>
          <p:cNvPr id="9" name="8 CuadroTexto"/>
          <p:cNvSpPr txBox="1"/>
          <p:nvPr/>
        </p:nvSpPr>
        <p:spPr>
          <a:xfrm>
            <a:off x="609600" y="4267200"/>
            <a:ext cx="3124200" cy="1246495"/>
          </a:xfrm>
          <a:prstGeom prst="rect">
            <a:avLst/>
          </a:prstGeom>
          <a:noFill/>
        </p:spPr>
        <p:txBody>
          <a:bodyPr wrap="square" rtlCol="0">
            <a:spAutoFit/>
          </a:bodyPr>
          <a:lstStyle/>
          <a:p>
            <a:r>
              <a:rPr lang="es-ES" sz="1400" dirty="0" smtClean="0">
                <a:solidFill>
                  <a:schemeClr val="accent2">
                    <a:lumMod val="75000"/>
                  </a:schemeClr>
                </a:solidFill>
              </a:rPr>
              <a:t>Arquitectura básica de un multiprocesador de memoria distribuida.</a:t>
            </a:r>
          </a:p>
          <a:p>
            <a:r>
              <a:rPr lang="es-ES" sz="1100" dirty="0" smtClean="0"/>
              <a:t>Los nodos individuales pueden contener un número pequeño de procesadores, que deben ser interconectados por un bus pequeño.</a:t>
            </a:r>
            <a:endParaRPr lang="es-ES"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fontScale="90000"/>
          </a:bodyPr>
          <a:lstStyle/>
          <a:p>
            <a:r>
              <a:rPr lang="es-ES" sz="2800" dirty="0" smtClean="0"/>
              <a:t>Problema de la coherencia de la caché</a:t>
            </a:r>
            <a:endParaRPr lang="es-ES" sz="2800" dirty="0"/>
          </a:p>
        </p:txBody>
      </p:sp>
      <p:sp>
        <p:nvSpPr>
          <p:cNvPr id="5" name="4 Marcador de contenido"/>
          <p:cNvSpPr>
            <a:spLocks noGrp="1"/>
          </p:cNvSpPr>
          <p:nvPr>
            <p:ph idx="1"/>
          </p:nvPr>
        </p:nvSpPr>
        <p:spPr/>
        <p:txBody>
          <a:bodyPr/>
          <a:lstStyle/>
          <a:p>
            <a:r>
              <a:rPr lang="es-ES" dirty="0" smtClean="0"/>
              <a:t>Inconsistencia en la compartición de datos</a:t>
            </a:r>
          </a:p>
          <a:p>
            <a:pPr lvl="2"/>
            <a:r>
              <a:rPr lang="es-ES" dirty="0" smtClean="0"/>
              <a:t>Múltiples caches privadas son usadas:</a:t>
            </a:r>
          </a:p>
          <a:p>
            <a:pPr lvl="4"/>
            <a:r>
              <a:rPr lang="es-ES" dirty="0" smtClean="0"/>
              <a:t>3 fuentes de problema:</a:t>
            </a:r>
          </a:p>
          <a:p>
            <a:pPr lvl="5"/>
            <a:r>
              <a:rPr lang="es-ES" dirty="0" smtClean="0"/>
              <a:t>Compartición de datos escribible</a:t>
            </a:r>
          </a:p>
          <a:p>
            <a:pPr lvl="5"/>
            <a:r>
              <a:rPr lang="es-ES" dirty="0" smtClean="0"/>
              <a:t>Proceso de migración</a:t>
            </a:r>
          </a:p>
          <a:p>
            <a:pPr lvl="5"/>
            <a:r>
              <a:rPr lang="es-ES" dirty="0" smtClean="0"/>
              <a:t>Actividad de E/S</a:t>
            </a:r>
          </a:p>
          <a:p>
            <a:r>
              <a:rPr lang="es-ES" dirty="0" smtClean="0"/>
              <a:t>Compartición de datos escribible</a:t>
            </a:r>
          </a:p>
          <a:p>
            <a:pPr lvl="3"/>
            <a:r>
              <a:rPr lang="es-ES" sz="1800" dirty="0" smtClean="0"/>
              <a:t>X -&gt; dato compartido referenciado por 2 procesadores</a:t>
            </a:r>
          </a:p>
          <a:p>
            <a:pPr lvl="3"/>
            <a:r>
              <a:rPr lang="es-ES" sz="1800" dirty="0" smtClean="0"/>
              <a:t>P1 escribe nuevo dato X’ en caché.</a:t>
            </a:r>
          </a:p>
          <a:p>
            <a:pPr lvl="3"/>
            <a:r>
              <a:rPr lang="es-ES" sz="1800" dirty="0" smtClean="0"/>
              <a:t>Copia en memoria compartida</a:t>
            </a:r>
          </a:p>
          <a:p>
            <a:pPr lvl="3"/>
            <a:r>
              <a:rPr lang="es-ES" sz="1800" dirty="0" smtClean="0"/>
              <a:t>Inconsistencia entre X y X’</a:t>
            </a:r>
          </a:p>
          <a:p>
            <a:pPr>
              <a:buNone/>
            </a:pPr>
            <a:endParaRPr lang="es-ES" dirty="0" smtClean="0"/>
          </a:p>
          <a:p>
            <a:endParaRPr lang="es-ES" dirty="0" smtClean="0"/>
          </a:p>
          <a:p>
            <a:endParaRPr lang="es-ES" dirty="0" smtClean="0"/>
          </a:p>
          <a:p>
            <a:pPr lvl="5">
              <a:buNone/>
            </a:pPr>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fontScale="90000"/>
          </a:bodyPr>
          <a:lstStyle/>
          <a:p>
            <a:r>
              <a:rPr lang="es-ES" sz="2800" dirty="0" smtClean="0"/>
              <a:t>Problema de la coherencia de la caché</a:t>
            </a:r>
            <a:endParaRPr lang="es-ES" sz="2800" dirty="0"/>
          </a:p>
        </p:txBody>
      </p:sp>
      <p:sp>
        <p:nvSpPr>
          <p:cNvPr id="5" name="4 Marcador de contenido"/>
          <p:cNvSpPr>
            <a:spLocks noGrp="1"/>
          </p:cNvSpPr>
          <p:nvPr>
            <p:ph idx="1"/>
          </p:nvPr>
        </p:nvSpPr>
        <p:spPr/>
        <p:txBody>
          <a:bodyPr/>
          <a:lstStyle/>
          <a:p>
            <a:r>
              <a:rPr lang="es-ES" dirty="0" smtClean="0"/>
              <a:t>Proceso de migración y E/S</a:t>
            </a:r>
          </a:p>
          <a:p>
            <a:pPr>
              <a:buNone/>
            </a:pPr>
            <a:endParaRPr lang="es-ES" dirty="0" smtClean="0"/>
          </a:p>
          <a:p>
            <a:endParaRPr lang="es-ES" dirty="0" smtClean="0"/>
          </a:p>
          <a:p>
            <a:endParaRPr lang="es-ES" dirty="0" smtClean="0"/>
          </a:p>
          <a:p>
            <a:pPr lvl="5">
              <a:buNone/>
            </a:pPr>
            <a:endParaRPr lang="es-ES" dirty="0" smtClean="0"/>
          </a:p>
        </p:txBody>
      </p:sp>
      <p:pic>
        <p:nvPicPr>
          <p:cNvPr id="2050" name="Picture 2" descr="C:\Users\Pepe\Documents\MyPix\Imagen\Imagen 005.jpg"/>
          <p:cNvPicPr>
            <a:picLocks noChangeAspect="1" noChangeArrowheads="1"/>
          </p:cNvPicPr>
          <p:nvPr/>
        </p:nvPicPr>
        <p:blipFill>
          <a:blip r:embed="rId2"/>
          <a:srcRect/>
          <a:stretch>
            <a:fillRect/>
          </a:stretch>
        </p:blipFill>
        <p:spPr bwMode="auto">
          <a:xfrm>
            <a:off x="533400" y="2286000"/>
            <a:ext cx="4283075" cy="4023721"/>
          </a:xfrm>
          <a:prstGeom prst="rect">
            <a:avLst/>
          </a:prstGeom>
          <a:noFill/>
        </p:spPr>
      </p:pic>
      <p:sp>
        <p:nvSpPr>
          <p:cNvPr id="6" name="5 CuadroTexto"/>
          <p:cNvSpPr txBox="1"/>
          <p:nvPr/>
        </p:nvSpPr>
        <p:spPr>
          <a:xfrm>
            <a:off x="4953000" y="2209800"/>
            <a:ext cx="3048000"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ES" sz="1400" dirty="0" smtClean="0"/>
              <a:t>Problemas de coherencia de caché en la compartición de datos y el proceso de migración.</a:t>
            </a:r>
            <a:endParaRPr lang="es-ES" sz="1400" dirty="0"/>
          </a:p>
        </p:txBody>
      </p:sp>
      <p:sp>
        <p:nvSpPr>
          <p:cNvPr id="7" name="6 CuadroTexto"/>
          <p:cNvSpPr txBox="1"/>
          <p:nvPr/>
        </p:nvSpPr>
        <p:spPr>
          <a:xfrm>
            <a:off x="4953000" y="3124200"/>
            <a:ext cx="3048000" cy="116955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ES" sz="1400" dirty="0" smtClean="0"/>
              <a:t>Muestra incoherencia después de un proceso que contiene una variable compartida X y migra del procesador 1 al procesador 2 usando </a:t>
            </a:r>
            <a:r>
              <a:rPr lang="es-ES" sz="1400" dirty="0" err="1" smtClean="0"/>
              <a:t>write</a:t>
            </a:r>
            <a:r>
              <a:rPr lang="es-ES" sz="1400" dirty="0" smtClean="0"/>
              <a:t>-back caché.</a:t>
            </a:r>
            <a:endParaRPr lang="es-ES" sz="1400" dirty="0"/>
          </a:p>
        </p:txBody>
      </p:sp>
      <p:sp>
        <p:nvSpPr>
          <p:cNvPr id="8" name="7 CuadroTexto"/>
          <p:cNvSpPr txBox="1"/>
          <p:nvPr/>
        </p:nvSpPr>
        <p:spPr>
          <a:xfrm>
            <a:off x="4953000" y="4419600"/>
            <a:ext cx="3048000" cy="73866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 sz="1400" dirty="0" smtClean="0"/>
              <a:t>Solución: Agregar procesadores de E/S a las cachés privadas. Así comparten la CPU.</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518160"/>
          </a:xfrm>
        </p:spPr>
        <p:txBody>
          <a:bodyPr>
            <a:normAutofit fontScale="90000"/>
          </a:bodyPr>
          <a:lstStyle/>
          <a:p>
            <a:r>
              <a:rPr lang="es-ES" sz="2800" dirty="0" smtClean="0"/>
              <a:t>Problema de la coherencia de la caché</a:t>
            </a:r>
            <a:endParaRPr lang="es-ES" sz="2800" dirty="0"/>
          </a:p>
        </p:txBody>
      </p:sp>
      <p:sp>
        <p:nvSpPr>
          <p:cNvPr id="5" name="4 Marcador de contenido"/>
          <p:cNvSpPr>
            <a:spLocks noGrp="1"/>
          </p:cNvSpPr>
          <p:nvPr>
            <p:ph idx="1"/>
          </p:nvPr>
        </p:nvSpPr>
        <p:spPr>
          <a:xfrm>
            <a:off x="457200" y="1609416"/>
            <a:ext cx="7239000" cy="2352984"/>
          </a:xfrm>
        </p:spPr>
        <p:txBody>
          <a:bodyPr>
            <a:normAutofit/>
          </a:bodyPr>
          <a:lstStyle/>
          <a:p>
            <a:r>
              <a:rPr lang="es-ES" dirty="0" smtClean="0"/>
              <a:t>Dos enfoques de protocolo.</a:t>
            </a:r>
          </a:p>
          <a:p>
            <a:pPr lvl="1"/>
            <a:r>
              <a:rPr lang="es-ES" dirty="0" smtClean="0"/>
              <a:t>Sistemas de memoria basados en bus</a:t>
            </a:r>
          </a:p>
          <a:p>
            <a:pPr lvl="4"/>
            <a:r>
              <a:rPr lang="es-ES" sz="1400" dirty="0" smtClean="0"/>
              <a:t>BUS </a:t>
            </a:r>
            <a:r>
              <a:rPr lang="es-ES" sz="1400" dirty="0" smtClean="0">
                <a:sym typeface="Wingdings" pitchFamily="2" charset="2"/>
              </a:rPr>
              <a:t> Dispositivo conveniente para garantizar coherencia de las cachés, permite observar transacciones de memoria en curso.</a:t>
            </a:r>
          </a:p>
          <a:p>
            <a:pPr lvl="4"/>
            <a:r>
              <a:rPr lang="es-ES" sz="1400" dirty="0" smtClean="0">
                <a:sym typeface="Wingdings" pitchFamily="2" charset="2"/>
              </a:rPr>
              <a:t>Si una transacción amenaza  el controlador de caché puede actuar e invalidar la copia local</a:t>
            </a:r>
          </a:p>
          <a:p>
            <a:pPr lvl="4"/>
            <a:r>
              <a:rPr lang="es-ES" sz="1400" dirty="0" smtClean="0">
                <a:sym typeface="Wingdings" pitchFamily="2" charset="2"/>
              </a:rPr>
              <a:t>Los protocolos se usan para garantizar la coherencia  protocolos </a:t>
            </a:r>
            <a:r>
              <a:rPr lang="es-ES" sz="1400" dirty="0" err="1" smtClean="0">
                <a:sym typeface="Wingdings" pitchFamily="2" charset="2"/>
              </a:rPr>
              <a:t>snoopy</a:t>
            </a:r>
            <a:r>
              <a:rPr lang="es-ES" sz="1400" dirty="0" smtClean="0">
                <a:sym typeface="Wingdings" pitchFamily="2" charset="2"/>
              </a:rPr>
              <a:t>, por los </a:t>
            </a:r>
            <a:r>
              <a:rPr lang="es-ES" sz="1400" dirty="0" err="1" smtClean="0">
                <a:sym typeface="Wingdings" pitchFamily="2" charset="2"/>
              </a:rPr>
              <a:t>snoops</a:t>
            </a:r>
            <a:r>
              <a:rPr lang="es-ES" sz="1400" dirty="0" smtClean="0">
                <a:sym typeface="Wingdings" pitchFamily="2" charset="2"/>
              </a:rPr>
              <a:t> que hay en cada transacción.</a:t>
            </a:r>
            <a:endParaRPr lang="es-ES" sz="1400" dirty="0" smtClean="0"/>
          </a:p>
          <a:p>
            <a:pPr>
              <a:buNone/>
            </a:pPr>
            <a:endParaRPr lang="es-ES" dirty="0" smtClean="0"/>
          </a:p>
          <a:p>
            <a:endParaRPr lang="es-ES" dirty="0" smtClean="0"/>
          </a:p>
          <a:p>
            <a:endParaRPr lang="es-ES" dirty="0" smtClean="0"/>
          </a:p>
          <a:p>
            <a:pPr lvl="5">
              <a:buNone/>
            </a:pPr>
            <a:endParaRPr lang="es-ES" dirty="0" smtClean="0"/>
          </a:p>
        </p:txBody>
      </p:sp>
      <p:pic>
        <p:nvPicPr>
          <p:cNvPr id="3074" name="Picture 2" descr="C:\Users\Pepe\Documents\MyPix\Imagen\Imagen 006.jpg"/>
          <p:cNvPicPr>
            <a:picLocks noChangeAspect="1" noChangeArrowheads="1"/>
          </p:cNvPicPr>
          <p:nvPr/>
        </p:nvPicPr>
        <p:blipFill>
          <a:blip r:embed="rId2"/>
          <a:srcRect/>
          <a:stretch>
            <a:fillRect/>
          </a:stretch>
        </p:blipFill>
        <p:spPr bwMode="auto">
          <a:xfrm>
            <a:off x="838200" y="4038600"/>
            <a:ext cx="2697163" cy="2399249"/>
          </a:xfrm>
          <a:prstGeom prst="rect">
            <a:avLst/>
          </a:prstGeom>
          <a:noFill/>
        </p:spPr>
      </p:pic>
      <p:sp>
        <p:nvSpPr>
          <p:cNvPr id="6" name="5 CuadroTexto"/>
          <p:cNvSpPr txBox="1"/>
          <p:nvPr/>
        </p:nvSpPr>
        <p:spPr>
          <a:xfrm>
            <a:off x="3810000" y="4038600"/>
            <a:ext cx="4114800"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ES" sz="1400" dirty="0" smtClean="0"/>
              <a:t>Incoherencia en la caché después de operaciones de E/S y posible solución</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1074</TotalTime>
  <Words>1510</Words>
  <Application>Microsoft Office PowerPoint</Application>
  <PresentationFormat>Presentación en pantalla (4:3)</PresentationFormat>
  <Paragraphs>228</Paragraphs>
  <Slides>21</Slides>
  <Notes>2</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Opulento</vt:lpstr>
      <vt:lpstr>Coherencia de caché en arquitecturas paralelas</vt:lpstr>
      <vt:lpstr> clasificación de las arquitecturas paralelas </vt:lpstr>
      <vt:lpstr>Diapositiva 3</vt:lpstr>
      <vt:lpstr>Diapositiva 4</vt:lpstr>
      <vt:lpstr>Diapositiva 5</vt:lpstr>
      <vt:lpstr>Diapositiva 6</vt:lpstr>
      <vt:lpstr>Problema de la coherencia de la caché</vt:lpstr>
      <vt:lpstr>Problema de la coherencia de la caché</vt:lpstr>
      <vt:lpstr>Problema de la coherencia de la caché</vt:lpstr>
      <vt:lpstr>Mecanismos de sincronización</vt:lpstr>
      <vt:lpstr>Mecanismos de sincronización</vt:lpstr>
      <vt:lpstr>Mecanismos de sincronización</vt:lpstr>
      <vt:lpstr>Mecanismos de sincronización</vt:lpstr>
      <vt:lpstr>Mecanismos de sincronización</vt:lpstr>
      <vt:lpstr>Mecanismos de sincronización</vt:lpstr>
      <vt:lpstr>Mecanismos de sincronización</vt:lpstr>
      <vt:lpstr>Mecanismos de sincronización</vt:lpstr>
      <vt:lpstr>Mecanismos de sincronización</vt:lpstr>
      <vt:lpstr>Mecanismos de sincronización</vt:lpstr>
      <vt:lpstr>Mecanismos de sincronización</vt:lpstr>
      <vt:lpstr>Mecanismos de sincronización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Berto</dc:creator>
  <cp:lastModifiedBy>Pepe</cp:lastModifiedBy>
  <cp:revision>117</cp:revision>
  <dcterms:created xsi:type="dcterms:W3CDTF">2009-04-19T13:12:09Z</dcterms:created>
  <dcterms:modified xsi:type="dcterms:W3CDTF">2009-06-16T09:39:14Z</dcterms:modified>
</cp:coreProperties>
</file>